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SemiBold"/>
      <p:regular r:id="rId33"/>
      <p:bold r:id="rId34"/>
      <p:italic r:id="rId35"/>
      <p:boldItalic r:id="rId36"/>
    </p:embeddedFont>
    <p:embeddedFont>
      <p:font typeface="Poppins ExtraBold"/>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6.xml"/><Relationship Id="rId33" Type="http://schemas.openxmlformats.org/officeDocument/2006/relationships/font" Target="fonts/PoppinsSemiBold-regular.fntdata"/><Relationship Id="rId10" Type="http://schemas.openxmlformats.org/officeDocument/2006/relationships/slide" Target="slides/slide5.xml"/><Relationship Id="rId32" Type="http://schemas.openxmlformats.org/officeDocument/2006/relationships/font" Target="fonts/PoppinsMedium-boldItalic.fntdata"/><Relationship Id="rId13" Type="http://schemas.openxmlformats.org/officeDocument/2006/relationships/slide" Target="slides/slide8.xml"/><Relationship Id="rId35" Type="http://schemas.openxmlformats.org/officeDocument/2006/relationships/font" Target="fonts/PoppinsSemiBold-italic.fntdata"/><Relationship Id="rId12" Type="http://schemas.openxmlformats.org/officeDocument/2006/relationships/slide" Target="slides/slide7.xml"/><Relationship Id="rId34" Type="http://schemas.openxmlformats.org/officeDocument/2006/relationships/font" Target="fonts/PoppinsSemiBold-bold.fntdata"/><Relationship Id="rId15" Type="http://schemas.openxmlformats.org/officeDocument/2006/relationships/slide" Target="slides/slide10.xml"/><Relationship Id="rId37" Type="http://schemas.openxmlformats.org/officeDocument/2006/relationships/font" Target="fonts/PoppinsExtraBold-bold.fntdata"/><Relationship Id="rId14" Type="http://schemas.openxmlformats.org/officeDocument/2006/relationships/slide" Target="slides/slide9.xml"/><Relationship Id="rId36" Type="http://schemas.openxmlformats.org/officeDocument/2006/relationships/font" Target="fonts/PoppinsSemiBold-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PoppinsExtraBol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f09f850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f09f85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In the </a:t>
            </a:r>
            <a:r>
              <a:rPr lang="pt-BR"/>
              <a:t>speaker notes you find easy-to-consult short sentences that sum up the instructions presented in the Lesson Plan.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f09f8500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f09f850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Challenge pupils to use the traits they identified in the previous activity to become “inventors”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f09f850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f09f850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solidFill>
                  <a:schemeClr val="dk1"/>
                </a:solidFill>
                <a:highlight>
                  <a:srgbClr val="FFFFFF"/>
                </a:highlight>
              </a:rPr>
              <a:t>Introduce pupils for the activity by reading the instructions.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1a87d51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1a87d51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Show the prototype example.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f09f8500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1f09f8500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Organise the prototype presentation of each team.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f09f850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1f09f850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Organise a poll to identify the “most useful” and “most creative” prototype.</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5bffb2d7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5bffb2d7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Reiterate the key messages and ask pupils what skills they have used to design their prototype. Invite them to write down what they have learnt with this lesson on the student sheet.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58dbf4e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58dbf4e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Tell pupils that they are going to discuss a theme together.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69590e37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69590e37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Allow pupils to observe the images and ask them to describe what they see with their own words.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69590e37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69590e37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solidFill>
                  <a:schemeClr val="dk1"/>
                </a:solidFill>
                <a:highlight>
                  <a:srgbClr val="FFFFFF"/>
                </a:highlight>
              </a:rPr>
              <a:t>Ask pupils to discuss the images by answering the questions  present on the slide. </a:t>
            </a:r>
            <a:endParaRPr>
              <a:solidFill>
                <a:schemeClr val="dk1"/>
              </a:solidFill>
              <a:highlight>
                <a:srgbClr val="FFFFFF"/>
              </a:highlight>
            </a:endParaRPr>
          </a:p>
          <a:p>
            <a:pPr indent="0" lvl="0" marL="0" rtl="0" algn="l">
              <a:spcBef>
                <a:spcPts val="0"/>
              </a:spcBef>
              <a:spcAft>
                <a:spcPts val="0"/>
              </a:spcAft>
              <a:buNone/>
            </a:pPr>
            <a:r>
              <a:rPr lang="pt-BR">
                <a:solidFill>
                  <a:schemeClr val="dk1"/>
                </a:solidFill>
                <a:highlight>
                  <a:srgbClr val="FFFFFF"/>
                </a:highlight>
              </a:rPr>
              <a:t>Expected Answer: “Yes”.</a:t>
            </a:r>
            <a:endParaRPr>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69590e371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69590e37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Ask pupils to discuss the images by answering the questions  present on the slide. </a:t>
            </a:r>
            <a:endParaRPr/>
          </a:p>
          <a:p>
            <a:pPr indent="0" lvl="0" marL="0" rtl="0" algn="l">
              <a:spcBef>
                <a:spcPts val="0"/>
              </a:spcBef>
              <a:spcAft>
                <a:spcPts val="0"/>
              </a:spcAft>
              <a:buNone/>
            </a:pPr>
            <a:r>
              <a:rPr lang="pt-BR"/>
              <a:t>Expected Answer: “No”.</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804a4b7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3804a4b7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t-BR">
                <a:solidFill>
                  <a:schemeClr val="dk1"/>
                </a:solidFill>
                <a:highlight>
                  <a:schemeClr val="lt1"/>
                </a:highlight>
              </a:rPr>
              <a:t>Ask pupils to discuss the images by answering the questions  present on the slide. </a:t>
            </a:r>
            <a:endParaRPr>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pt-BR">
                <a:solidFill>
                  <a:schemeClr val="dk1"/>
                </a:solidFill>
                <a:highlight>
                  <a:schemeClr val="lt1"/>
                </a:highlight>
              </a:rPr>
              <a:t>Expected Answer: “They are human-made - They are inventions.”.</a:t>
            </a:r>
            <a:endParaRPr>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69590e37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69590e37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Ask pupils to discuss the images by answering the questions  present on the slide. </a:t>
            </a:r>
            <a:endParaRPr/>
          </a:p>
          <a:p>
            <a:pPr indent="0" lvl="0" marL="0" rtl="0" algn="l">
              <a:spcBef>
                <a:spcPts val="0"/>
              </a:spcBef>
              <a:spcAft>
                <a:spcPts val="0"/>
              </a:spcAft>
              <a:buNone/>
            </a:pPr>
            <a:r>
              <a:rPr lang="pt-BR"/>
              <a:t>Expected Answer: “Humans can imagine, think, create, plan and dream.”.</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42fbdb17d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142fbdb17d4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BR"/>
              <a:t>Ask pupils to write them down on the activity #A1.1 in the student sheet.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f09f8500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f09f8500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solidFill>
                  <a:schemeClr val="dk1"/>
                </a:solidFill>
                <a:highlight>
                  <a:srgbClr val="FFFFFF"/>
                </a:highlight>
              </a:rPr>
              <a:t>Summarise the discussion highlighting the characteristics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6"/>
          <p:cNvSpPr txBox="1"/>
          <p:nvPr>
            <p:ph hasCustomPrompt="1" type="title"/>
          </p:nvPr>
        </p:nvSpPr>
        <p:spPr>
          <a:xfrm>
            <a:off x="311700" y="1106125"/>
            <a:ext cx="8520600" cy="19635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70" name="Google Shape;70;p16"/>
          <p:cNvSpPr txBox="1"/>
          <p:nvPr>
            <p:ph idx="1" type="body"/>
          </p:nvPr>
        </p:nvSpPr>
        <p:spPr>
          <a:xfrm>
            <a:off x="311700" y="3152225"/>
            <a:ext cx="8520600" cy="1300800"/>
          </a:xfrm>
          <a:prstGeom prst="rect">
            <a:avLst/>
          </a:prstGeom>
          <a:noFill/>
          <a:ln>
            <a:noFill/>
          </a:ln>
        </p:spPr>
        <p:txBody>
          <a:bodyPr anchorCtr="0" anchor="t" bIns="34275" lIns="68575" spcFirstLastPara="1" rIns="68575" wrap="square" tIns="34275">
            <a:normAutofit/>
          </a:bodyPr>
          <a:lstStyle>
            <a:lvl1pPr indent="-361950" lvl="0" marL="457200" rtl="0" algn="ctr">
              <a:lnSpc>
                <a:spcPct val="90000"/>
              </a:lnSpc>
              <a:spcBef>
                <a:spcPts val="800"/>
              </a:spcBef>
              <a:spcAft>
                <a:spcPts val="0"/>
              </a:spcAft>
              <a:buSzPts val="2100"/>
              <a:buChar char="•"/>
              <a:defRPr/>
            </a:lvl1pPr>
            <a:lvl2pPr indent="-342900" lvl="1" marL="914400" rtl="0" algn="ctr">
              <a:lnSpc>
                <a:spcPct val="90000"/>
              </a:lnSpc>
              <a:spcBef>
                <a:spcPts val="400"/>
              </a:spcBef>
              <a:spcAft>
                <a:spcPts val="0"/>
              </a:spcAft>
              <a:buSzPts val="1800"/>
              <a:buChar char="•"/>
              <a:defRPr/>
            </a:lvl2pPr>
            <a:lvl3pPr indent="-323850" lvl="2" marL="1371600" rtl="0" algn="ctr">
              <a:lnSpc>
                <a:spcPct val="90000"/>
              </a:lnSpc>
              <a:spcBef>
                <a:spcPts val="400"/>
              </a:spcBef>
              <a:spcAft>
                <a:spcPts val="0"/>
              </a:spcAft>
              <a:buSzPts val="1500"/>
              <a:buChar char="•"/>
              <a:defRPr/>
            </a:lvl3pPr>
            <a:lvl4pPr indent="-317500" lvl="3" marL="1828800" rtl="0" algn="ctr">
              <a:lnSpc>
                <a:spcPct val="90000"/>
              </a:lnSpc>
              <a:spcBef>
                <a:spcPts val="400"/>
              </a:spcBef>
              <a:spcAft>
                <a:spcPts val="0"/>
              </a:spcAft>
              <a:buSzPts val="1400"/>
              <a:buChar char="•"/>
              <a:defRPr/>
            </a:lvl4pPr>
            <a:lvl5pPr indent="-317500" lvl="4" marL="2286000" rtl="0" algn="ctr">
              <a:lnSpc>
                <a:spcPct val="90000"/>
              </a:lnSpc>
              <a:spcBef>
                <a:spcPts val="400"/>
              </a:spcBef>
              <a:spcAft>
                <a:spcPts val="0"/>
              </a:spcAft>
              <a:buSzPts val="1400"/>
              <a:buChar char="•"/>
              <a:defRPr/>
            </a:lvl5pPr>
            <a:lvl6pPr indent="-317500" lvl="5" marL="2743200" rtl="0" algn="ctr">
              <a:lnSpc>
                <a:spcPct val="90000"/>
              </a:lnSpc>
              <a:spcBef>
                <a:spcPts val="400"/>
              </a:spcBef>
              <a:spcAft>
                <a:spcPts val="0"/>
              </a:spcAft>
              <a:buSzPts val="1400"/>
              <a:buChar char="•"/>
              <a:defRPr/>
            </a:lvl6pPr>
            <a:lvl7pPr indent="-317500" lvl="6" marL="3200400" rtl="0" algn="ctr">
              <a:lnSpc>
                <a:spcPct val="90000"/>
              </a:lnSpc>
              <a:spcBef>
                <a:spcPts val="400"/>
              </a:spcBef>
              <a:spcAft>
                <a:spcPts val="0"/>
              </a:spcAft>
              <a:buSzPts val="1400"/>
              <a:buChar char="•"/>
              <a:defRPr/>
            </a:lvl7pPr>
            <a:lvl8pPr indent="-317500" lvl="7" marL="3657600" rtl="0" algn="ctr">
              <a:lnSpc>
                <a:spcPct val="90000"/>
              </a:lnSpc>
              <a:spcBef>
                <a:spcPts val="400"/>
              </a:spcBef>
              <a:spcAft>
                <a:spcPts val="0"/>
              </a:spcAft>
              <a:buSzPts val="1400"/>
              <a:buChar char="•"/>
              <a:defRPr/>
            </a:lvl8pPr>
            <a:lvl9pPr indent="-317500" lvl="8" marL="4114800" rtl="0" algn="ctr">
              <a:lnSpc>
                <a:spcPct val="90000"/>
              </a:lnSpc>
              <a:spcBef>
                <a:spcPts val="400"/>
              </a:spcBef>
              <a:spcAft>
                <a:spcPts val="0"/>
              </a:spcAft>
              <a:buSzPts val="1400"/>
              <a:buChar char="•"/>
              <a:defRPr/>
            </a:lvl9pPr>
          </a:lstStyle>
          <a:p/>
        </p:txBody>
      </p:sp>
      <p:sp>
        <p:nvSpPr>
          <p:cNvPr id="71" name="Google Shape;71;p1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5" name="Google Shape;75;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9" name="Google Shape;79;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4" name="Google Shape;84;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2" name="Google Shape;92;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4" name="Google Shape;94;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0" name="Google Shape;110;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1" name="Google Shape;11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4"/>
          <p:cNvSpPr/>
          <p:nvPr>
            <p:ph idx="2" type="pic"/>
          </p:nvPr>
        </p:nvSpPr>
        <p:spPr>
          <a:xfrm>
            <a:off x="3887391" y="740569"/>
            <a:ext cx="4629300" cy="3655200"/>
          </a:xfrm>
          <a:prstGeom prst="rect">
            <a:avLst/>
          </a:prstGeom>
          <a:noFill/>
          <a:ln>
            <a:noFill/>
          </a:ln>
        </p:spPr>
      </p:sp>
      <p:sp>
        <p:nvSpPr>
          <p:cNvPr id="117" name="Google Shape;117;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 name="Google Shape;130;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7"/>
          <p:cNvPicPr preferRelativeResize="0"/>
          <p:nvPr/>
        </p:nvPicPr>
        <p:blipFill rotWithShape="1">
          <a:blip r:embed="rId3">
            <a:alphaModFix/>
          </a:blip>
          <a:srcRect b="0" l="3025" r="0" t="0"/>
          <a:stretch/>
        </p:blipFill>
        <p:spPr>
          <a:xfrm>
            <a:off x="3646612" y="4342425"/>
            <a:ext cx="1850775" cy="553463"/>
          </a:xfrm>
          <a:prstGeom prst="rect">
            <a:avLst/>
          </a:prstGeom>
          <a:noFill/>
          <a:ln>
            <a:noFill/>
          </a:ln>
        </p:spPr>
      </p:pic>
      <p:sp>
        <p:nvSpPr>
          <p:cNvPr id="138" name="Google Shape;138;p27"/>
          <p:cNvSpPr txBox="1"/>
          <p:nvPr>
            <p:ph idx="4294967295" type="title"/>
          </p:nvPr>
        </p:nvSpPr>
        <p:spPr>
          <a:xfrm>
            <a:off x="311700" y="1934063"/>
            <a:ext cx="8520600" cy="7080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SzPts val="990"/>
              <a:buNone/>
            </a:pPr>
            <a:r>
              <a:rPr lang="pt-BR" sz="3400">
                <a:latin typeface="Poppins"/>
                <a:ea typeface="Poppins"/>
                <a:cs typeface="Poppins"/>
                <a:sym typeface="Poppins"/>
              </a:rPr>
              <a:t>What makes human beings unique?</a:t>
            </a:r>
            <a:endParaRPr sz="3400">
              <a:latin typeface="Poppins"/>
              <a:ea typeface="Poppins"/>
              <a:cs typeface="Poppins"/>
              <a:sym typeface="Poppins"/>
            </a:endParaRPr>
          </a:p>
        </p:txBody>
      </p:sp>
      <p:sp>
        <p:nvSpPr>
          <p:cNvPr id="139" name="Google Shape;139;p27"/>
          <p:cNvSpPr txBox="1"/>
          <p:nvPr/>
        </p:nvSpPr>
        <p:spPr>
          <a:xfrm>
            <a:off x="2058150" y="2532338"/>
            <a:ext cx="5027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3200">
                <a:solidFill>
                  <a:schemeClr val="dk1"/>
                </a:solidFill>
                <a:latin typeface="Poppins Medium"/>
                <a:ea typeface="Poppins Medium"/>
                <a:cs typeface="Poppins Medium"/>
                <a:sym typeface="Poppins Medium"/>
              </a:rPr>
              <a:t>Dreaming of the future!</a:t>
            </a:r>
            <a:endParaRPr sz="3200">
              <a:latin typeface="Poppins Medium"/>
              <a:ea typeface="Poppins Medium"/>
              <a:cs typeface="Poppins Medium"/>
              <a:sym typeface="Poppins Medium"/>
            </a:endParaRPr>
          </a:p>
        </p:txBody>
      </p:sp>
      <p:sp>
        <p:nvSpPr>
          <p:cNvPr id="140" name="Google Shape;140;p27"/>
          <p:cNvSpPr txBox="1"/>
          <p:nvPr/>
        </p:nvSpPr>
        <p:spPr>
          <a:xfrm>
            <a:off x="3072000" y="27662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400">
                <a:solidFill>
                  <a:schemeClr val="dk1"/>
                </a:solidFill>
                <a:latin typeface="Poppins"/>
                <a:ea typeface="Poppins"/>
                <a:cs typeface="Poppins"/>
                <a:sym typeface="Poppins"/>
              </a:rPr>
              <a:t>UNIT 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6"/>
          <p:cNvPicPr preferRelativeResize="0"/>
          <p:nvPr/>
        </p:nvPicPr>
        <p:blipFill>
          <a:blip r:embed="rId3">
            <a:alphaModFix/>
          </a:blip>
          <a:stretch>
            <a:fillRect/>
          </a:stretch>
        </p:blipFill>
        <p:spPr>
          <a:xfrm>
            <a:off x="1222750" y="727314"/>
            <a:ext cx="1214025" cy="1220561"/>
          </a:xfrm>
          <a:prstGeom prst="rect">
            <a:avLst/>
          </a:prstGeom>
          <a:noFill/>
          <a:ln>
            <a:noFill/>
          </a:ln>
        </p:spPr>
      </p:pic>
      <p:pic>
        <p:nvPicPr>
          <p:cNvPr id="213" name="Google Shape;213;p36"/>
          <p:cNvPicPr preferRelativeResize="0"/>
          <p:nvPr/>
        </p:nvPicPr>
        <p:blipFill>
          <a:blip r:embed="rId4">
            <a:alphaModFix/>
          </a:blip>
          <a:stretch>
            <a:fillRect/>
          </a:stretch>
        </p:blipFill>
        <p:spPr>
          <a:xfrm>
            <a:off x="7447350" y="656025"/>
            <a:ext cx="651875" cy="731500"/>
          </a:xfrm>
          <a:prstGeom prst="rect">
            <a:avLst/>
          </a:prstGeom>
          <a:noFill/>
          <a:ln>
            <a:noFill/>
          </a:ln>
        </p:spPr>
      </p:pic>
      <p:pic>
        <p:nvPicPr>
          <p:cNvPr id="214" name="Google Shape;214;p36"/>
          <p:cNvPicPr preferRelativeResize="0"/>
          <p:nvPr/>
        </p:nvPicPr>
        <p:blipFill>
          <a:blip r:embed="rId5">
            <a:alphaModFix/>
          </a:blip>
          <a:stretch>
            <a:fillRect/>
          </a:stretch>
        </p:blipFill>
        <p:spPr>
          <a:xfrm rot="-1188601">
            <a:off x="1150296" y="2311521"/>
            <a:ext cx="1190954" cy="1773006"/>
          </a:xfrm>
          <a:prstGeom prst="rect">
            <a:avLst/>
          </a:prstGeom>
          <a:noFill/>
          <a:ln>
            <a:noFill/>
          </a:ln>
        </p:spPr>
      </p:pic>
      <p:sp>
        <p:nvSpPr>
          <p:cNvPr id="215" name="Google Shape;215;p36"/>
          <p:cNvSpPr txBox="1"/>
          <p:nvPr>
            <p:ph type="title"/>
          </p:nvPr>
        </p:nvSpPr>
        <p:spPr>
          <a:xfrm>
            <a:off x="311700" y="1070700"/>
            <a:ext cx="8520600" cy="300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pt-BR" sz="6100">
                <a:latin typeface="Poppins"/>
                <a:ea typeface="Poppins"/>
                <a:cs typeface="Poppins"/>
                <a:sym typeface="Poppins"/>
              </a:rPr>
              <a:t>Let’s use these unique traits to be inventors?</a:t>
            </a:r>
            <a:endParaRPr sz="6100">
              <a:latin typeface="Poppins"/>
              <a:ea typeface="Poppins"/>
              <a:cs typeface="Poppins"/>
              <a:sym typeface="Poppins"/>
            </a:endParaRPr>
          </a:p>
        </p:txBody>
      </p:sp>
      <p:sp>
        <p:nvSpPr>
          <p:cNvPr id="216" name="Google Shape;216;p36"/>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A2</a:t>
            </a:r>
            <a:endParaRPr sz="1000">
              <a:latin typeface="Poppins Light"/>
              <a:ea typeface="Poppins Light"/>
              <a:cs typeface="Poppins Light"/>
              <a:sym typeface="Poppins Light"/>
            </a:endParaRPr>
          </a:p>
        </p:txBody>
      </p:sp>
      <p:pic>
        <p:nvPicPr>
          <p:cNvPr id="217" name="Google Shape;217;p36"/>
          <p:cNvPicPr preferRelativeResize="0"/>
          <p:nvPr/>
        </p:nvPicPr>
        <p:blipFill>
          <a:blip r:embed="rId6">
            <a:alphaModFix/>
          </a:blip>
          <a:stretch>
            <a:fillRect/>
          </a:stretch>
        </p:blipFill>
        <p:spPr>
          <a:xfrm>
            <a:off x="6840150" y="3139500"/>
            <a:ext cx="957974" cy="113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7"/>
          <p:cNvPicPr preferRelativeResize="0"/>
          <p:nvPr/>
        </p:nvPicPr>
        <p:blipFill>
          <a:blip r:embed="rId3">
            <a:alphaModFix/>
          </a:blip>
          <a:stretch>
            <a:fillRect/>
          </a:stretch>
        </p:blipFill>
        <p:spPr>
          <a:xfrm>
            <a:off x="1381125" y="1369150"/>
            <a:ext cx="747525" cy="733425"/>
          </a:xfrm>
          <a:prstGeom prst="rect">
            <a:avLst/>
          </a:prstGeom>
          <a:noFill/>
          <a:ln>
            <a:noFill/>
          </a:ln>
        </p:spPr>
      </p:pic>
      <p:sp>
        <p:nvSpPr>
          <p:cNvPr id="223" name="Google Shape;223;p37"/>
          <p:cNvSpPr txBox="1"/>
          <p:nvPr>
            <p:ph type="title"/>
          </p:nvPr>
        </p:nvSpPr>
        <p:spPr>
          <a:xfrm>
            <a:off x="311700" y="1590000"/>
            <a:ext cx="8520600" cy="11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pt-BR" sz="6000">
                <a:latin typeface="Poppins Light"/>
                <a:ea typeface="Poppins Light"/>
                <a:cs typeface="Poppins Light"/>
                <a:sym typeface="Poppins Light"/>
              </a:rPr>
              <a:t>Creativity</a:t>
            </a:r>
            <a:r>
              <a:rPr lang="pt-BR" sz="6000">
                <a:latin typeface="Poppins Light"/>
                <a:ea typeface="Poppins Light"/>
                <a:cs typeface="Poppins Light"/>
                <a:sym typeface="Poppins Light"/>
              </a:rPr>
              <a:t> Time!</a:t>
            </a:r>
            <a:endParaRPr sz="6000">
              <a:latin typeface="Poppins Light"/>
              <a:ea typeface="Poppins Light"/>
              <a:cs typeface="Poppins Light"/>
              <a:sym typeface="Poppins Light"/>
            </a:endParaRPr>
          </a:p>
        </p:txBody>
      </p:sp>
      <p:pic>
        <p:nvPicPr>
          <p:cNvPr id="224" name="Google Shape;224;p37"/>
          <p:cNvPicPr preferRelativeResize="0"/>
          <p:nvPr/>
        </p:nvPicPr>
        <p:blipFill>
          <a:blip r:embed="rId4">
            <a:alphaModFix/>
          </a:blip>
          <a:stretch>
            <a:fillRect/>
          </a:stretch>
        </p:blipFill>
        <p:spPr>
          <a:xfrm rot="1643741">
            <a:off x="6937726" y="1267326"/>
            <a:ext cx="650705" cy="857399"/>
          </a:xfrm>
          <a:prstGeom prst="rect">
            <a:avLst/>
          </a:prstGeom>
          <a:noFill/>
          <a:ln>
            <a:noFill/>
          </a:ln>
        </p:spPr>
      </p:pic>
      <p:sp>
        <p:nvSpPr>
          <p:cNvPr id="225" name="Google Shape;225;p37"/>
          <p:cNvSpPr txBox="1"/>
          <p:nvPr>
            <p:ph type="title"/>
          </p:nvPr>
        </p:nvSpPr>
        <p:spPr>
          <a:xfrm>
            <a:off x="1781725" y="2816050"/>
            <a:ext cx="2818800" cy="16035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pt-BR" sz="1400">
                <a:latin typeface="Poppins Light"/>
                <a:ea typeface="Poppins Light"/>
                <a:cs typeface="Poppins Light"/>
                <a:sym typeface="Poppins Light"/>
              </a:rPr>
              <a:t>Choose a school or household issue </a:t>
            </a:r>
            <a:br>
              <a:rPr lang="pt-BR" sz="1400">
                <a:latin typeface="Poppins Light"/>
                <a:ea typeface="Poppins Light"/>
                <a:cs typeface="Poppins Light"/>
                <a:sym typeface="Poppins Light"/>
              </a:rPr>
            </a:br>
            <a:r>
              <a:rPr lang="pt-BR" sz="1400">
                <a:latin typeface="Poppins Light"/>
                <a:ea typeface="Poppins Light"/>
                <a:cs typeface="Poppins Light"/>
                <a:sym typeface="Poppins Light"/>
              </a:rPr>
              <a:t>that could be solved with a machine/device</a:t>
            </a:r>
            <a:endParaRPr sz="1400"/>
          </a:p>
        </p:txBody>
      </p:sp>
      <p:sp>
        <p:nvSpPr>
          <p:cNvPr id="226" name="Google Shape;226;p37"/>
          <p:cNvSpPr txBox="1"/>
          <p:nvPr/>
        </p:nvSpPr>
        <p:spPr>
          <a:xfrm>
            <a:off x="1" y="147775"/>
            <a:ext cx="9144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800">
                <a:solidFill>
                  <a:schemeClr val="dk1"/>
                </a:solidFill>
                <a:latin typeface="Poppins"/>
                <a:ea typeface="Poppins"/>
                <a:cs typeface="Poppins"/>
                <a:sym typeface="Poppins"/>
              </a:rPr>
              <a:t>Let’s form </a:t>
            </a:r>
            <a:r>
              <a:rPr lang="pt-BR" sz="2100">
                <a:solidFill>
                  <a:schemeClr val="dk1"/>
                </a:solidFill>
                <a:latin typeface="Poppins SemiBold"/>
                <a:ea typeface="Poppins SemiBold"/>
                <a:cs typeface="Poppins SemiBold"/>
                <a:sym typeface="Poppins SemiBold"/>
              </a:rPr>
              <a:t>Teams of 4</a:t>
            </a:r>
            <a:endParaRPr sz="700"/>
          </a:p>
        </p:txBody>
      </p:sp>
      <p:sp>
        <p:nvSpPr>
          <p:cNvPr id="227" name="Google Shape;227;p37"/>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A2</a:t>
            </a:r>
            <a:endParaRPr sz="1000">
              <a:latin typeface="Poppins Light"/>
              <a:ea typeface="Poppins Light"/>
              <a:cs typeface="Poppins Light"/>
              <a:sym typeface="Poppins Light"/>
            </a:endParaRPr>
          </a:p>
        </p:txBody>
      </p:sp>
      <p:sp>
        <p:nvSpPr>
          <p:cNvPr id="228" name="Google Shape;228;p37"/>
          <p:cNvSpPr txBox="1"/>
          <p:nvPr/>
        </p:nvSpPr>
        <p:spPr>
          <a:xfrm>
            <a:off x="4930500" y="2736375"/>
            <a:ext cx="28188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a:solidFill>
                  <a:schemeClr val="dk1"/>
                </a:solidFill>
                <a:latin typeface="Poppins Light"/>
                <a:ea typeface="Poppins Light"/>
                <a:cs typeface="Poppins Light"/>
                <a:sym typeface="Poppins Light"/>
              </a:rPr>
              <a:t>Draw the prototype </a:t>
            </a:r>
            <a:br>
              <a:rPr lang="pt-BR">
                <a:solidFill>
                  <a:schemeClr val="dk1"/>
                </a:solidFill>
                <a:latin typeface="Poppins Light"/>
                <a:ea typeface="Poppins Light"/>
                <a:cs typeface="Poppins Light"/>
                <a:sym typeface="Poppins Light"/>
              </a:rPr>
            </a:br>
            <a:r>
              <a:rPr lang="pt-BR">
                <a:solidFill>
                  <a:schemeClr val="dk1"/>
                </a:solidFill>
                <a:latin typeface="Poppins Light"/>
                <a:ea typeface="Poppins Light"/>
                <a:cs typeface="Poppins Light"/>
                <a:sym typeface="Poppins Light"/>
              </a:rPr>
              <a:t>on your student sheet</a:t>
            </a:r>
            <a:endParaRPr>
              <a:solidFill>
                <a:schemeClr val="dk1"/>
              </a:solidFill>
            </a:endParaRPr>
          </a:p>
        </p:txBody>
      </p:sp>
      <p:pic>
        <p:nvPicPr>
          <p:cNvPr id="229" name="Google Shape;229;p37"/>
          <p:cNvPicPr preferRelativeResize="0"/>
          <p:nvPr/>
        </p:nvPicPr>
        <p:blipFill>
          <a:blip r:embed="rId5">
            <a:alphaModFix/>
          </a:blip>
          <a:stretch>
            <a:fillRect/>
          </a:stretch>
        </p:blipFill>
        <p:spPr>
          <a:xfrm rot="-695509">
            <a:off x="4495850" y="2887156"/>
            <a:ext cx="371314" cy="421721"/>
          </a:xfrm>
          <a:prstGeom prst="rect">
            <a:avLst/>
          </a:prstGeom>
          <a:noFill/>
          <a:ln>
            <a:noFill/>
          </a:ln>
        </p:spPr>
      </p:pic>
      <p:pic>
        <p:nvPicPr>
          <p:cNvPr id="230" name="Google Shape;230;p37"/>
          <p:cNvPicPr preferRelativeResize="0"/>
          <p:nvPr/>
        </p:nvPicPr>
        <p:blipFill>
          <a:blip r:embed="rId6">
            <a:alphaModFix/>
          </a:blip>
          <a:stretch>
            <a:fillRect/>
          </a:stretch>
        </p:blipFill>
        <p:spPr>
          <a:xfrm flipH="1" rot="5575025">
            <a:off x="859900" y="3254450"/>
            <a:ext cx="1178125" cy="533625"/>
          </a:xfrm>
          <a:prstGeom prst="rect">
            <a:avLst/>
          </a:prstGeom>
          <a:noFill/>
          <a:ln>
            <a:noFill/>
          </a:ln>
        </p:spPr>
      </p:pic>
      <p:sp>
        <p:nvSpPr>
          <p:cNvPr id="231" name="Google Shape;231;p37"/>
          <p:cNvSpPr txBox="1"/>
          <p:nvPr/>
        </p:nvSpPr>
        <p:spPr>
          <a:xfrm>
            <a:off x="1710000" y="4529975"/>
            <a:ext cx="5943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000">
                <a:solidFill>
                  <a:srgbClr val="434343"/>
                </a:solidFill>
              </a:rPr>
              <a:t>Tip:</a:t>
            </a:r>
            <a:r>
              <a:rPr lang="pt-BR" sz="1000">
                <a:solidFill>
                  <a:srgbClr val="434343"/>
                </a:solidFill>
              </a:rPr>
              <a:t> </a:t>
            </a:r>
            <a:r>
              <a:rPr lang="pt-BR" sz="1000">
                <a:solidFill>
                  <a:srgbClr val="434343"/>
                </a:solidFill>
                <a:latin typeface="Poppins Light"/>
                <a:ea typeface="Poppins Light"/>
                <a:cs typeface="Poppins Light"/>
                <a:sym typeface="Poppins Light"/>
              </a:rPr>
              <a:t>To help your team choose an issue and prototype, </a:t>
            </a:r>
            <a:endParaRPr sz="1000">
              <a:solidFill>
                <a:srgbClr val="434343"/>
              </a:solidFill>
              <a:latin typeface="Poppins Light"/>
              <a:ea typeface="Poppins Light"/>
              <a:cs typeface="Poppins Light"/>
              <a:sym typeface="Poppins Light"/>
            </a:endParaRPr>
          </a:p>
          <a:p>
            <a:pPr indent="0" lvl="0" marL="0" rtl="0" algn="ctr">
              <a:spcBef>
                <a:spcPts val="0"/>
              </a:spcBef>
              <a:spcAft>
                <a:spcPts val="0"/>
              </a:spcAft>
              <a:buNone/>
            </a:pPr>
            <a:r>
              <a:rPr lang="pt-BR" sz="1000">
                <a:solidFill>
                  <a:srgbClr val="434343"/>
                </a:solidFill>
                <a:latin typeface="Poppins Light"/>
                <a:ea typeface="Poppins Light"/>
                <a:cs typeface="Poppins Light"/>
                <a:sym typeface="Poppins Light"/>
              </a:rPr>
              <a:t>answer the questions on your student sheet</a:t>
            </a:r>
            <a:endParaRPr sz="1000">
              <a:solidFill>
                <a:srgbClr val="434343"/>
              </a:solidFill>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p:cNvPicPr preferRelativeResize="0"/>
          <p:nvPr/>
        </p:nvPicPr>
        <p:blipFill>
          <a:blip r:embed="rId3">
            <a:alphaModFix/>
          </a:blip>
          <a:stretch>
            <a:fillRect/>
          </a:stretch>
        </p:blipFill>
        <p:spPr>
          <a:xfrm>
            <a:off x="4304538" y="675400"/>
            <a:ext cx="2735275" cy="3882102"/>
          </a:xfrm>
          <a:prstGeom prst="rect">
            <a:avLst/>
          </a:prstGeom>
          <a:noFill/>
          <a:ln>
            <a:noFill/>
          </a:ln>
        </p:spPr>
      </p:pic>
      <p:sp>
        <p:nvSpPr>
          <p:cNvPr id="237" name="Google Shape;237;p38"/>
          <p:cNvSpPr txBox="1"/>
          <p:nvPr>
            <p:ph type="title"/>
          </p:nvPr>
        </p:nvSpPr>
        <p:spPr>
          <a:xfrm>
            <a:off x="330750" y="2034300"/>
            <a:ext cx="22125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pt-BR" sz="2500">
                <a:solidFill>
                  <a:schemeClr val="dk2"/>
                </a:solidFill>
                <a:latin typeface="Poppins Light"/>
                <a:ea typeface="Poppins Light"/>
                <a:cs typeface="Poppins Light"/>
                <a:sym typeface="Poppins Light"/>
              </a:rPr>
              <a:t>Prototype </a:t>
            </a:r>
            <a:br>
              <a:rPr lang="pt-BR" sz="2500">
                <a:solidFill>
                  <a:schemeClr val="dk2"/>
                </a:solidFill>
                <a:latin typeface="Poppins Light"/>
                <a:ea typeface="Poppins Light"/>
                <a:cs typeface="Poppins Light"/>
                <a:sym typeface="Poppins Light"/>
              </a:rPr>
            </a:br>
            <a:r>
              <a:rPr lang="pt-BR" sz="2500">
                <a:solidFill>
                  <a:schemeClr val="dk2"/>
                </a:solidFill>
                <a:latin typeface="Poppins Light"/>
                <a:ea typeface="Poppins Light"/>
                <a:cs typeface="Poppins Light"/>
                <a:sym typeface="Poppins Light"/>
              </a:rPr>
              <a:t>Example</a:t>
            </a:r>
            <a:endParaRPr sz="2500">
              <a:solidFill>
                <a:schemeClr val="dk2"/>
              </a:solidFill>
              <a:latin typeface="Poppins Light"/>
              <a:ea typeface="Poppins Light"/>
              <a:cs typeface="Poppins Light"/>
              <a:sym typeface="Poppins Light"/>
            </a:endParaRPr>
          </a:p>
        </p:txBody>
      </p:sp>
      <p:sp>
        <p:nvSpPr>
          <p:cNvPr id="238" name="Google Shape;238;p38"/>
          <p:cNvSpPr txBox="1"/>
          <p:nvPr/>
        </p:nvSpPr>
        <p:spPr>
          <a:xfrm>
            <a:off x="330750" y="386625"/>
            <a:ext cx="3736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4500">
                <a:solidFill>
                  <a:srgbClr val="002060"/>
                </a:solidFill>
                <a:latin typeface="Poppins SemiBold"/>
                <a:ea typeface="Poppins SemiBold"/>
                <a:cs typeface="Poppins SemiBold"/>
                <a:sym typeface="Poppins SemiBold"/>
              </a:rPr>
              <a:t>W-O’-TRON 2000</a:t>
            </a:r>
            <a:endParaRPr sz="4500">
              <a:solidFill>
                <a:srgbClr val="002060"/>
              </a:solidFill>
              <a:latin typeface="Poppins SemiBold"/>
              <a:ea typeface="Poppins SemiBold"/>
              <a:cs typeface="Poppins SemiBold"/>
              <a:sym typeface="Poppins SemiBold"/>
            </a:endParaRPr>
          </a:p>
        </p:txBody>
      </p:sp>
      <p:pic>
        <p:nvPicPr>
          <p:cNvPr id="239" name="Google Shape;239;p38"/>
          <p:cNvPicPr preferRelativeResize="0"/>
          <p:nvPr/>
        </p:nvPicPr>
        <p:blipFill>
          <a:blip r:embed="rId4">
            <a:alphaModFix/>
          </a:blip>
          <a:stretch>
            <a:fillRect/>
          </a:stretch>
        </p:blipFill>
        <p:spPr>
          <a:xfrm>
            <a:off x="6783400" y="1503225"/>
            <a:ext cx="493700" cy="268725"/>
          </a:xfrm>
          <a:prstGeom prst="rect">
            <a:avLst/>
          </a:prstGeom>
          <a:noFill/>
          <a:ln>
            <a:noFill/>
          </a:ln>
        </p:spPr>
      </p:pic>
      <p:pic>
        <p:nvPicPr>
          <p:cNvPr id="240" name="Google Shape;240;p38"/>
          <p:cNvPicPr preferRelativeResize="0"/>
          <p:nvPr/>
        </p:nvPicPr>
        <p:blipFill>
          <a:blip r:embed="rId4">
            <a:alphaModFix/>
          </a:blip>
          <a:stretch>
            <a:fillRect/>
          </a:stretch>
        </p:blipFill>
        <p:spPr>
          <a:xfrm flipH="1" rot="10800000">
            <a:off x="6450025" y="3751125"/>
            <a:ext cx="493700" cy="268725"/>
          </a:xfrm>
          <a:prstGeom prst="rect">
            <a:avLst/>
          </a:prstGeom>
          <a:noFill/>
          <a:ln>
            <a:noFill/>
          </a:ln>
        </p:spPr>
      </p:pic>
      <p:pic>
        <p:nvPicPr>
          <p:cNvPr id="241" name="Google Shape;241;p38"/>
          <p:cNvPicPr preferRelativeResize="0"/>
          <p:nvPr/>
        </p:nvPicPr>
        <p:blipFill>
          <a:blip r:embed="rId5">
            <a:alphaModFix/>
          </a:blip>
          <a:stretch>
            <a:fillRect/>
          </a:stretch>
        </p:blipFill>
        <p:spPr>
          <a:xfrm rot="-4952372">
            <a:off x="4287838" y="760563"/>
            <a:ext cx="453100" cy="1007624"/>
          </a:xfrm>
          <a:prstGeom prst="rect">
            <a:avLst/>
          </a:prstGeom>
          <a:noFill/>
          <a:ln>
            <a:noFill/>
          </a:ln>
        </p:spPr>
      </p:pic>
      <p:pic>
        <p:nvPicPr>
          <p:cNvPr id="242" name="Google Shape;242;p38"/>
          <p:cNvPicPr preferRelativeResize="0"/>
          <p:nvPr/>
        </p:nvPicPr>
        <p:blipFill>
          <a:blip r:embed="rId6">
            <a:alphaModFix/>
          </a:blip>
          <a:stretch>
            <a:fillRect/>
          </a:stretch>
        </p:blipFill>
        <p:spPr>
          <a:xfrm rot="1160645">
            <a:off x="3443611" y="2224193"/>
            <a:ext cx="1241029" cy="554369"/>
          </a:xfrm>
          <a:prstGeom prst="rect">
            <a:avLst/>
          </a:prstGeom>
          <a:noFill/>
          <a:ln>
            <a:noFill/>
          </a:ln>
        </p:spPr>
      </p:pic>
      <p:pic>
        <p:nvPicPr>
          <p:cNvPr id="243" name="Google Shape;243;p38"/>
          <p:cNvPicPr preferRelativeResize="0"/>
          <p:nvPr/>
        </p:nvPicPr>
        <p:blipFill>
          <a:blip r:embed="rId7">
            <a:alphaModFix/>
          </a:blip>
          <a:stretch>
            <a:fillRect/>
          </a:stretch>
        </p:blipFill>
        <p:spPr>
          <a:xfrm rot="-6305841">
            <a:off x="3987397" y="3361281"/>
            <a:ext cx="568007" cy="715088"/>
          </a:xfrm>
          <a:prstGeom prst="rect">
            <a:avLst/>
          </a:prstGeom>
          <a:noFill/>
          <a:ln>
            <a:noFill/>
          </a:ln>
        </p:spPr>
      </p:pic>
      <p:pic>
        <p:nvPicPr>
          <p:cNvPr id="244" name="Google Shape;244;p38"/>
          <p:cNvPicPr preferRelativeResize="0"/>
          <p:nvPr/>
        </p:nvPicPr>
        <p:blipFill>
          <a:blip r:embed="rId8">
            <a:alphaModFix/>
          </a:blip>
          <a:stretch>
            <a:fillRect/>
          </a:stretch>
        </p:blipFill>
        <p:spPr>
          <a:xfrm>
            <a:off x="2894949" y="1503225"/>
            <a:ext cx="1057925" cy="732774"/>
          </a:xfrm>
          <a:prstGeom prst="rect">
            <a:avLst/>
          </a:prstGeom>
          <a:noFill/>
          <a:ln>
            <a:noFill/>
          </a:ln>
        </p:spPr>
      </p:pic>
      <p:pic>
        <p:nvPicPr>
          <p:cNvPr id="245" name="Google Shape;245;p38"/>
          <p:cNvPicPr preferRelativeResize="0"/>
          <p:nvPr/>
        </p:nvPicPr>
        <p:blipFill>
          <a:blip r:embed="rId9">
            <a:alphaModFix/>
          </a:blip>
          <a:stretch>
            <a:fillRect/>
          </a:stretch>
        </p:blipFill>
        <p:spPr>
          <a:xfrm>
            <a:off x="2271425" y="2805501"/>
            <a:ext cx="1354600" cy="644856"/>
          </a:xfrm>
          <a:prstGeom prst="rect">
            <a:avLst/>
          </a:prstGeom>
          <a:noFill/>
          <a:ln>
            <a:noFill/>
          </a:ln>
        </p:spPr>
      </p:pic>
      <p:pic>
        <p:nvPicPr>
          <p:cNvPr id="246" name="Google Shape;246;p38"/>
          <p:cNvPicPr preferRelativeResize="0"/>
          <p:nvPr/>
        </p:nvPicPr>
        <p:blipFill>
          <a:blip r:embed="rId10">
            <a:alphaModFix/>
          </a:blip>
          <a:stretch>
            <a:fillRect/>
          </a:stretch>
        </p:blipFill>
        <p:spPr>
          <a:xfrm>
            <a:off x="1838520" y="4019850"/>
            <a:ext cx="2114354" cy="708900"/>
          </a:xfrm>
          <a:prstGeom prst="rect">
            <a:avLst/>
          </a:prstGeom>
          <a:noFill/>
          <a:ln>
            <a:noFill/>
          </a:ln>
        </p:spPr>
      </p:pic>
      <p:pic>
        <p:nvPicPr>
          <p:cNvPr id="247" name="Google Shape;247;p38"/>
          <p:cNvPicPr preferRelativeResize="0"/>
          <p:nvPr/>
        </p:nvPicPr>
        <p:blipFill>
          <a:blip r:embed="rId11">
            <a:alphaModFix/>
          </a:blip>
          <a:stretch>
            <a:fillRect/>
          </a:stretch>
        </p:blipFill>
        <p:spPr>
          <a:xfrm>
            <a:off x="7198950" y="896575"/>
            <a:ext cx="1541325" cy="467075"/>
          </a:xfrm>
          <a:prstGeom prst="rect">
            <a:avLst/>
          </a:prstGeom>
          <a:noFill/>
          <a:ln>
            <a:noFill/>
          </a:ln>
        </p:spPr>
      </p:pic>
      <p:pic>
        <p:nvPicPr>
          <p:cNvPr id="248" name="Google Shape;248;p38"/>
          <p:cNvPicPr preferRelativeResize="0"/>
          <p:nvPr/>
        </p:nvPicPr>
        <p:blipFill>
          <a:blip r:embed="rId12">
            <a:alphaModFix/>
          </a:blip>
          <a:stretch>
            <a:fillRect/>
          </a:stretch>
        </p:blipFill>
        <p:spPr>
          <a:xfrm>
            <a:off x="6673575" y="4181350"/>
            <a:ext cx="2114350" cy="6750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52" name="Shape 252"/>
        <p:cNvGrpSpPr/>
        <p:nvPr/>
      </p:nvGrpSpPr>
      <p:grpSpPr>
        <a:xfrm>
          <a:off x="0" y="0"/>
          <a:ext cx="0" cy="0"/>
          <a:chOff x="0" y="0"/>
          <a:chExt cx="0" cy="0"/>
        </a:xfrm>
      </p:grpSpPr>
      <p:sp>
        <p:nvSpPr>
          <p:cNvPr id="253" name="Google Shape;253;p39"/>
          <p:cNvSpPr txBox="1"/>
          <p:nvPr>
            <p:ph type="title"/>
          </p:nvPr>
        </p:nvSpPr>
        <p:spPr>
          <a:xfrm>
            <a:off x="311700" y="1590000"/>
            <a:ext cx="8520600" cy="11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pt-BR" sz="6000">
                <a:latin typeface="Poppins Light"/>
                <a:ea typeface="Poppins Light"/>
                <a:cs typeface="Poppins Light"/>
                <a:sym typeface="Poppins Light"/>
              </a:rPr>
              <a:t>Sharing Time!</a:t>
            </a:r>
            <a:endParaRPr sz="6000">
              <a:latin typeface="Poppins Light"/>
              <a:ea typeface="Poppins Light"/>
              <a:cs typeface="Poppins Light"/>
              <a:sym typeface="Poppins Light"/>
            </a:endParaRPr>
          </a:p>
        </p:txBody>
      </p:sp>
      <p:sp>
        <p:nvSpPr>
          <p:cNvPr id="254" name="Google Shape;254;p39"/>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A3</a:t>
            </a:r>
            <a:endParaRPr sz="1000">
              <a:latin typeface="Poppins Light"/>
              <a:ea typeface="Poppins Light"/>
              <a:cs typeface="Poppins Light"/>
              <a:sym typeface="Poppins Light"/>
            </a:endParaRPr>
          </a:p>
        </p:txBody>
      </p:sp>
      <p:pic>
        <p:nvPicPr>
          <p:cNvPr id="255" name="Google Shape;255;p39"/>
          <p:cNvPicPr preferRelativeResize="0"/>
          <p:nvPr/>
        </p:nvPicPr>
        <p:blipFill>
          <a:blip r:embed="rId3">
            <a:alphaModFix/>
          </a:blip>
          <a:stretch>
            <a:fillRect/>
          </a:stretch>
        </p:blipFill>
        <p:spPr>
          <a:xfrm rot="1645379">
            <a:off x="3654550" y="2980375"/>
            <a:ext cx="448875" cy="556224"/>
          </a:xfrm>
          <a:prstGeom prst="rect">
            <a:avLst/>
          </a:prstGeom>
          <a:noFill/>
          <a:ln>
            <a:noFill/>
          </a:ln>
        </p:spPr>
      </p:pic>
      <p:pic>
        <p:nvPicPr>
          <p:cNvPr id="256" name="Google Shape;256;p39"/>
          <p:cNvPicPr preferRelativeResize="0"/>
          <p:nvPr/>
        </p:nvPicPr>
        <p:blipFill>
          <a:blip r:embed="rId4">
            <a:alphaModFix/>
          </a:blip>
          <a:stretch>
            <a:fillRect/>
          </a:stretch>
        </p:blipFill>
        <p:spPr>
          <a:xfrm>
            <a:off x="4206300" y="2908250"/>
            <a:ext cx="1518901" cy="128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60" name="Shape 260"/>
        <p:cNvGrpSpPr/>
        <p:nvPr/>
      </p:nvGrpSpPr>
      <p:grpSpPr>
        <a:xfrm>
          <a:off x="0" y="0"/>
          <a:ext cx="0" cy="0"/>
          <a:chOff x="0" y="0"/>
          <a:chExt cx="0" cy="0"/>
        </a:xfrm>
      </p:grpSpPr>
      <p:pic>
        <p:nvPicPr>
          <p:cNvPr id="261" name="Google Shape;261;p40"/>
          <p:cNvPicPr preferRelativeResize="0"/>
          <p:nvPr/>
        </p:nvPicPr>
        <p:blipFill>
          <a:blip r:embed="rId3">
            <a:alphaModFix/>
          </a:blip>
          <a:stretch>
            <a:fillRect/>
          </a:stretch>
        </p:blipFill>
        <p:spPr>
          <a:xfrm>
            <a:off x="4210450" y="1474925"/>
            <a:ext cx="2876550" cy="2266950"/>
          </a:xfrm>
          <a:prstGeom prst="rect">
            <a:avLst/>
          </a:prstGeom>
          <a:noFill/>
          <a:ln>
            <a:noFill/>
          </a:ln>
        </p:spPr>
      </p:pic>
      <p:sp>
        <p:nvSpPr>
          <p:cNvPr id="262" name="Google Shape;262;p40"/>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A3</a:t>
            </a:r>
            <a:endParaRPr sz="1000">
              <a:latin typeface="Poppins Light"/>
              <a:ea typeface="Poppins Light"/>
              <a:cs typeface="Poppins Light"/>
              <a:sym typeface="Poppins Light"/>
            </a:endParaRPr>
          </a:p>
        </p:txBody>
      </p:sp>
      <p:sp>
        <p:nvSpPr>
          <p:cNvPr id="263" name="Google Shape;263;p40"/>
          <p:cNvSpPr txBox="1"/>
          <p:nvPr/>
        </p:nvSpPr>
        <p:spPr>
          <a:xfrm>
            <a:off x="2549672" y="2940300"/>
            <a:ext cx="4171500" cy="831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pt-BR">
                <a:latin typeface="Poppins"/>
                <a:ea typeface="Poppins"/>
                <a:cs typeface="Poppins"/>
                <a:sym typeface="Poppins"/>
              </a:rPr>
              <a:t>What invention was the most useful?</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457200" rtl="0" algn="l">
              <a:spcBef>
                <a:spcPts val="0"/>
              </a:spcBef>
              <a:spcAft>
                <a:spcPts val="0"/>
              </a:spcAft>
              <a:buNone/>
            </a:pPr>
            <a:r>
              <a:rPr lang="pt-BR">
                <a:latin typeface="Poppins"/>
                <a:ea typeface="Poppins"/>
                <a:cs typeface="Poppins"/>
                <a:sym typeface="Poppins"/>
              </a:rPr>
              <a:t>What invention was the most creative?</a:t>
            </a:r>
            <a:endParaRPr>
              <a:latin typeface="Poppins"/>
              <a:ea typeface="Poppins"/>
              <a:cs typeface="Poppins"/>
              <a:sym typeface="Poppins"/>
            </a:endParaRPr>
          </a:p>
        </p:txBody>
      </p:sp>
      <p:pic>
        <p:nvPicPr>
          <p:cNvPr id="264" name="Google Shape;264;p40"/>
          <p:cNvPicPr preferRelativeResize="0"/>
          <p:nvPr/>
        </p:nvPicPr>
        <p:blipFill>
          <a:blip r:embed="rId4">
            <a:alphaModFix/>
          </a:blip>
          <a:stretch>
            <a:fillRect/>
          </a:stretch>
        </p:blipFill>
        <p:spPr>
          <a:xfrm rot="2908170">
            <a:off x="2636802" y="2915421"/>
            <a:ext cx="303348" cy="369300"/>
          </a:xfrm>
          <a:prstGeom prst="rect">
            <a:avLst/>
          </a:prstGeom>
          <a:noFill/>
          <a:ln>
            <a:noFill/>
          </a:ln>
        </p:spPr>
      </p:pic>
      <p:pic>
        <p:nvPicPr>
          <p:cNvPr id="265" name="Google Shape;265;p40"/>
          <p:cNvPicPr preferRelativeResize="0"/>
          <p:nvPr/>
        </p:nvPicPr>
        <p:blipFill>
          <a:blip r:embed="rId4">
            <a:alphaModFix/>
          </a:blip>
          <a:stretch>
            <a:fillRect/>
          </a:stretch>
        </p:blipFill>
        <p:spPr>
          <a:xfrm rot="2908170">
            <a:off x="2636802" y="3337746"/>
            <a:ext cx="303348" cy="369300"/>
          </a:xfrm>
          <a:prstGeom prst="rect">
            <a:avLst/>
          </a:prstGeom>
          <a:noFill/>
          <a:ln>
            <a:noFill/>
          </a:ln>
        </p:spPr>
      </p:pic>
      <p:sp>
        <p:nvSpPr>
          <p:cNvPr id="266" name="Google Shape;266;p40"/>
          <p:cNvSpPr txBox="1"/>
          <p:nvPr>
            <p:ph type="title"/>
          </p:nvPr>
        </p:nvSpPr>
        <p:spPr>
          <a:xfrm>
            <a:off x="311700" y="1590000"/>
            <a:ext cx="8520600" cy="11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pt-BR" sz="6000">
                <a:latin typeface="Poppins Light"/>
                <a:ea typeface="Poppins Light"/>
                <a:cs typeface="Poppins Light"/>
                <a:sym typeface="Poppins Light"/>
              </a:rPr>
              <a:t>Voting</a:t>
            </a:r>
            <a:r>
              <a:rPr lang="pt-BR" sz="6000">
                <a:latin typeface="Poppins Light"/>
                <a:ea typeface="Poppins Light"/>
                <a:cs typeface="Poppins Light"/>
                <a:sym typeface="Poppins Light"/>
              </a:rPr>
              <a:t> Time!</a:t>
            </a:r>
            <a:endParaRPr sz="6000">
              <a:latin typeface="Poppins Light"/>
              <a:ea typeface="Poppins Light"/>
              <a:cs typeface="Poppins Light"/>
              <a:sym typeface="Poppi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DFE0">
            <a:alpha val="23920"/>
          </a:srgbClr>
        </a:solidFill>
      </p:bgPr>
    </p:bg>
    <p:spTree>
      <p:nvGrpSpPr>
        <p:cNvPr id="270" name="Shape 270"/>
        <p:cNvGrpSpPr/>
        <p:nvPr/>
      </p:nvGrpSpPr>
      <p:grpSpPr>
        <a:xfrm>
          <a:off x="0" y="0"/>
          <a:ext cx="0" cy="0"/>
          <a:chOff x="0" y="0"/>
          <a:chExt cx="0" cy="0"/>
        </a:xfrm>
      </p:grpSpPr>
      <p:sp>
        <p:nvSpPr>
          <p:cNvPr id="271" name="Google Shape;271;p41"/>
          <p:cNvSpPr txBox="1"/>
          <p:nvPr/>
        </p:nvSpPr>
        <p:spPr>
          <a:xfrm>
            <a:off x="890650" y="2091375"/>
            <a:ext cx="617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Poppins Light"/>
                <a:ea typeface="Poppins Light"/>
                <a:cs typeface="Poppins Light"/>
                <a:sym typeface="Poppins Light"/>
              </a:rPr>
              <a:t>MAIN MESSAGES</a:t>
            </a:r>
            <a:endParaRPr sz="1200">
              <a:latin typeface="Poppins ExtraBold"/>
              <a:ea typeface="Poppins ExtraBold"/>
              <a:cs typeface="Poppins ExtraBold"/>
              <a:sym typeface="Poppins ExtraBold"/>
            </a:endParaRPr>
          </a:p>
        </p:txBody>
      </p:sp>
      <p:sp>
        <p:nvSpPr>
          <p:cNvPr id="272" name="Google Shape;272;p41"/>
          <p:cNvSpPr txBox="1"/>
          <p:nvPr/>
        </p:nvSpPr>
        <p:spPr>
          <a:xfrm>
            <a:off x="890650" y="4242850"/>
            <a:ext cx="6357900" cy="384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pt-BR" sz="1300">
                <a:solidFill>
                  <a:srgbClr val="002060"/>
                </a:solidFill>
                <a:latin typeface="Poppins"/>
                <a:ea typeface="Poppins"/>
                <a:cs typeface="Poppins"/>
                <a:sym typeface="Poppins"/>
              </a:rPr>
              <a:t>What is the most interesting thing you have learned from this lesson?</a:t>
            </a:r>
            <a:endParaRPr b="1" sz="1500">
              <a:latin typeface="Poppins"/>
              <a:ea typeface="Poppins"/>
              <a:cs typeface="Poppins"/>
              <a:sym typeface="Poppins"/>
            </a:endParaRPr>
          </a:p>
        </p:txBody>
      </p:sp>
      <p:pic>
        <p:nvPicPr>
          <p:cNvPr id="273" name="Google Shape;273;p41"/>
          <p:cNvPicPr preferRelativeResize="0"/>
          <p:nvPr/>
        </p:nvPicPr>
        <p:blipFill>
          <a:blip r:embed="rId3">
            <a:alphaModFix/>
          </a:blip>
          <a:stretch>
            <a:fillRect/>
          </a:stretch>
        </p:blipFill>
        <p:spPr>
          <a:xfrm>
            <a:off x="6893665" y="410075"/>
            <a:ext cx="1863311" cy="1825750"/>
          </a:xfrm>
          <a:prstGeom prst="rect">
            <a:avLst/>
          </a:prstGeom>
          <a:noFill/>
          <a:ln>
            <a:noFill/>
          </a:ln>
        </p:spPr>
      </p:pic>
      <p:sp>
        <p:nvSpPr>
          <p:cNvPr id="274" name="Google Shape;274;p41"/>
          <p:cNvSpPr txBox="1"/>
          <p:nvPr/>
        </p:nvSpPr>
        <p:spPr>
          <a:xfrm>
            <a:off x="890650" y="2521225"/>
            <a:ext cx="3000000" cy="1369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a:solidFill>
                  <a:schemeClr val="dk1"/>
                </a:solidFill>
                <a:latin typeface="Poppins"/>
                <a:ea typeface="Poppins"/>
                <a:cs typeface="Poppins"/>
                <a:sym typeface="Poppins"/>
              </a:rPr>
              <a:t>Humans are capable of solving complex problems and modify </a:t>
            </a:r>
            <a:endParaRPr>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pt-BR">
                <a:solidFill>
                  <a:schemeClr val="dk1"/>
                </a:solidFill>
                <a:latin typeface="Poppins"/>
                <a:ea typeface="Poppins"/>
                <a:cs typeface="Poppins"/>
                <a:sym typeface="Poppins"/>
              </a:rPr>
              <a:t>the environment to their advantage</a:t>
            </a:r>
            <a:endParaRPr>
              <a:latin typeface="Poppins"/>
              <a:ea typeface="Poppins"/>
              <a:cs typeface="Poppins"/>
              <a:sym typeface="Poppins"/>
            </a:endParaRPr>
          </a:p>
        </p:txBody>
      </p:sp>
      <p:sp>
        <p:nvSpPr>
          <p:cNvPr id="275" name="Google Shape;275;p41"/>
          <p:cNvSpPr txBox="1"/>
          <p:nvPr/>
        </p:nvSpPr>
        <p:spPr>
          <a:xfrm>
            <a:off x="4155575" y="2521225"/>
            <a:ext cx="30000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a:solidFill>
                  <a:schemeClr val="dk1"/>
                </a:solidFill>
                <a:latin typeface="Poppins"/>
                <a:ea typeface="Poppins"/>
                <a:cs typeface="Poppins"/>
                <a:sym typeface="Poppins"/>
              </a:rPr>
              <a:t>All humans have the ability to become inventors, </a:t>
            </a:r>
            <a:br>
              <a:rPr lang="pt-BR">
                <a:solidFill>
                  <a:schemeClr val="dk1"/>
                </a:solidFill>
                <a:latin typeface="Poppins"/>
                <a:ea typeface="Poppins"/>
                <a:cs typeface="Poppins"/>
                <a:sym typeface="Poppins"/>
              </a:rPr>
            </a:br>
            <a:r>
              <a:rPr lang="pt-BR">
                <a:solidFill>
                  <a:schemeClr val="dk1"/>
                </a:solidFill>
                <a:latin typeface="Poppins"/>
                <a:ea typeface="Poppins"/>
                <a:cs typeface="Poppins"/>
                <a:sym typeface="Poppins"/>
              </a:rPr>
              <a:t>if they wish to</a:t>
            </a:r>
            <a:endParaRPr>
              <a:solidFill>
                <a:schemeClr val="dk1"/>
              </a:solidFill>
              <a:latin typeface="Poppins"/>
              <a:ea typeface="Poppins"/>
              <a:cs typeface="Poppins"/>
              <a:sym typeface="Poppins"/>
            </a:endParaRPr>
          </a:p>
        </p:txBody>
      </p:sp>
      <p:pic>
        <p:nvPicPr>
          <p:cNvPr id="276" name="Google Shape;276;p41"/>
          <p:cNvPicPr preferRelativeResize="0"/>
          <p:nvPr/>
        </p:nvPicPr>
        <p:blipFill>
          <a:blip r:embed="rId4">
            <a:alphaModFix/>
          </a:blip>
          <a:stretch>
            <a:fillRect/>
          </a:stretch>
        </p:blipFill>
        <p:spPr>
          <a:xfrm>
            <a:off x="624849" y="2657975"/>
            <a:ext cx="196048" cy="238675"/>
          </a:xfrm>
          <a:prstGeom prst="rect">
            <a:avLst/>
          </a:prstGeom>
          <a:noFill/>
          <a:ln>
            <a:noFill/>
          </a:ln>
        </p:spPr>
      </p:pic>
      <p:pic>
        <p:nvPicPr>
          <p:cNvPr id="277" name="Google Shape;277;p41"/>
          <p:cNvPicPr preferRelativeResize="0"/>
          <p:nvPr/>
        </p:nvPicPr>
        <p:blipFill>
          <a:blip r:embed="rId5">
            <a:alphaModFix/>
          </a:blip>
          <a:stretch>
            <a:fillRect/>
          </a:stretch>
        </p:blipFill>
        <p:spPr>
          <a:xfrm>
            <a:off x="4261425" y="2282549"/>
            <a:ext cx="230300" cy="238675"/>
          </a:xfrm>
          <a:prstGeom prst="rect">
            <a:avLst/>
          </a:prstGeom>
          <a:noFill/>
          <a:ln>
            <a:noFill/>
          </a:ln>
        </p:spPr>
      </p:pic>
      <p:sp>
        <p:nvSpPr>
          <p:cNvPr id="278" name="Google Shape;278;p41"/>
          <p:cNvSpPr txBox="1"/>
          <p:nvPr>
            <p:ph type="title"/>
          </p:nvPr>
        </p:nvSpPr>
        <p:spPr>
          <a:xfrm>
            <a:off x="760800" y="1166850"/>
            <a:ext cx="630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3800">
                <a:solidFill>
                  <a:srgbClr val="1155CC"/>
                </a:solidFill>
                <a:latin typeface="Poppins"/>
                <a:ea typeface="Poppins"/>
                <a:cs typeface="Poppins"/>
                <a:sym typeface="Poppins"/>
              </a:rPr>
              <a:t>Conclusion</a:t>
            </a:r>
            <a:endParaRPr b="1" sz="3800">
              <a:solidFill>
                <a:srgbClr val="1155CC"/>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44" name="Shape 144"/>
        <p:cNvGrpSpPr/>
        <p:nvPr/>
      </p:nvGrpSpPr>
      <p:grpSpPr>
        <a:xfrm>
          <a:off x="0" y="0"/>
          <a:ext cx="0" cy="0"/>
          <a:chOff x="0" y="0"/>
          <a:chExt cx="0" cy="0"/>
        </a:xfrm>
      </p:grpSpPr>
      <p:sp>
        <p:nvSpPr>
          <p:cNvPr id="145" name="Google Shape;145;p28"/>
          <p:cNvSpPr txBox="1"/>
          <p:nvPr/>
        </p:nvSpPr>
        <p:spPr>
          <a:xfrm>
            <a:off x="311700" y="1722600"/>
            <a:ext cx="8520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6000">
                <a:latin typeface="Poppins Light"/>
                <a:ea typeface="Poppins Light"/>
                <a:cs typeface="Poppins Light"/>
                <a:sym typeface="Poppins Light"/>
              </a:rPr>
              <a:t>Discussion</a:t>
            </a:r>
            <a:r>
              <a:rPr lang="pt-BR" sz="6000">
                <a:solidFill>
                  <a:srgbClr val="000000"/>
                </a:solidFill>
                <a:latin typeface="Poppins Light"/>
                <a:ea typeface="Poppins Light"/>
                <a:cs typeface="Poppins Light"/>
                <a:sym typeface="Poppins Light"/>
              </a:rPr>
              <a:t> Time</a:t>
            </a:r>
            <a:endParaRPr sz="6000">
              <a:solidFill>
                <a:srgbClr val="000000"/>
              </a:solidFill>
              <a:latin typeface="Poppins Light"/>
              <a:ea typeface="Poppins Light"/>
              <a:cs typeface="Poppins Light"/>
              <a:sym typeface="Poppins Light"/>
            </a:endParaRPr>
          </a:p>
        </p:txBody>
      </p:sp>
      <p:pic>
        <p:nvPicPr>
          <p:cNvPr id="146" name="Google Shape;146;p28"/>
          <p:cNvPicPr preferRelativeResize="0"/>
          <p:nvPr/>
        </p:nvPicPr>
        <p:blipFill>
          <a:blip r:embed="rId3">
            <a:alphaModFix/>
          </a:blip>
          <a:stretch>
            <a:fillRect/>
          </a:stretch>
        </p:blipFill>
        <p:spPr>
          <a:xfrm rot="5815915">
            <a:off x="4161125" y="2918628"/>
            <a:ext cx="821750" cy="933346"/>
          </a:xfrm>
          <a:prstGeom prst="rect">
            <a:avLst/>
          </a:prstGeom>
          <a:noFill/>
          <a:ln>
            <a:noFill/>
          </a:ln>
        </p:spPr>
      </p:pic>
      <p:pic>
        <p:nvPicPr>
          <p:cNvPr id="147" name="Google Shape;147;p28"/>
          <p:cNvPicPr preferRelativeResize="0"/>
          <p:nvPr/>
        </p:nvPicPr>
        <p:blipFill>
          <a:blip r:embed="rId4">
            <a:alphaModFix/>
          </a:blip>
          <a:stretch>
            <a:fillRect/>
          </a:stretch>
        </p:blipFill>
        <p:spPr>
          <a:xfrm rot="2549284">
            <a:off x="1299315" y="1454309"/>
            <a:ext cx="410672" cy="620381"/>
          </a:xfrm>
          <a:prstGeom prst="rect">
            <a:avLst/>
          </a:prstGeom>
          <a:noFill/>
          <a:ln>
            <a:noFill/>
          </a:ln>
        </p:spPr>
      </p:pic>
      <p:pic>
        <p:nvPicPr>
          <p:cNvPr id="148" name="Google Shape;148;p28"/>
          <p:cNvPicPr preferRelativeResize="0"/>
          <p:nvPr/>
        </p:nvPicPr>
        <p:blipFill>
          <a:blip r:embed="rId5">
            <a:alphaModFix/>
          </a:blip>
          <a:stretch>
            <a:fillRect/>
          </a:stretch>
        </p:blipFill>
        <p:spPr>
          <a:xfrm rot="10800000">
            <a:off x="6126375" y="1320875"/>
            <a:ext cx="1178125" cy="533625"/>
          </a:xfrm>
          <a:prstGeom prst="rect">
            <a:avLst/>
          </a:prstGeom>
          <a:noFill/>
          <a:ln>
            <a:noFill/>
          </a:ln>
        </p:spPr>
      </p:pic>
      <p:sp>
        <p:nvSpPr>
          <p:cNvPr id="149" name="Google Shape;149;p28"/>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nvSpPr>
        <p:spPr>
          <a:xfrm>
            <a:off x="372750" y="335150"/>
            <a:ext cx="8398500" cy="6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200">
                <a:latin typeface="Poppins"/>
                <a:ea typeface="Poppins"/>
                <a:cs typeface="Poppins"/>
                <a:sym typeface="Poppins"/>
              </a:rPr>
              <a:t>OBSERVE THE FOLLOWING IMAGES</a:t>
            </a:r>
            <a:endParaRPr b="1" sz="1000">
              <a:latin typeface="Poppins"/>
              <a:ea typeface="Poppins"/>
              <a:cs typeface="Poppins"/>
              <a:sym typeface="Poppins"/>
            </a:endParaRPr>
          </a:p>
        </p:txBody>
      </p:sp>
      <p:sp>
        <p:nvSpPr>
          <p:cNvPr id="155" name="Google Shape;155;p29"/>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
        <p:nvSpPr>
          <p:cNvPr id="156" name="Google Shape;15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157" name="Google Shape;157;p29"/>
          <p:cNvPicPr preferRelativeResize="0"/>
          <p:nvPr/>
        </p:nvPicPr>
        <p:blipFill rotWithShape="1">
          <a:blip r:embed="rId3">
            <a:alphaModFix/>
          </a:blip>
          <a:srcRect b="5988" l="60139" r="12564" t="0"/>
          <a:stretch/>
        </p:blipFill>
        <p:spPr>
          <a:xfrm>
            <a:off x="5882950" y="1289250"/>
            <a:ext cx="2589501" cy="2564986"/>
          </a:xfrm>
          <a:prstGeom prst="rect">
            <a:avLst/>
          </a:prstGeom>
          <a:noFill/>
          <a:ln>
            <a:noFill/>
          </a:ln>
        </p:spPr>
      </p:pic>
      <p:pic>
        <p:nvPicPr>
          <p:cNvPr id="158" name="Google Shape;158;p29"/>
          <p:cNvPicPr preferRelativeResize="0"/>
          <p:nvPr/>
        </p:nvPicPr>
        <p:blipFill rotWithShape="1">
          <a:blip r:embed="rId3">
            <a:alphaModFix/>
          </a:blip>
          <a:srcRect b="0" l="30839" r="41970" t="5455"/>
          <a:stretch/>
        </p:blipFill>
        <p:spPr>
          <a:xfrm>
            <a:off x="3300475" y="1213125"/>
            <a:ext cx="2543048" cy="2543050"/>
          </a:xfrm>
          <a:prstGeom prst="rect">
            <a:avLst/>
          </a:prstGeom>
          <a:noFill/>
          <a:ln>
            <a:noFill/>
          </a:ln>
        </p:spPr>
      </p:pic>
      <p:pic>
        <p:nvPicPr>
          <p:cNvPr id="159" name="Google Shape;159;p29"/>
          <p:cNvPicPr preferRelativeResize="0"/>
          <p:nvPr/>
        </p:nvPicPr>
        <p:blipFill rotWithShape="1">
          <a:blip r:embed="rId3">
            <a:alphaModFix/>
          </a:blip>
          <a:srcRect b="0" l="1662" r="71040" t="5988"/>
          <a:stretch/>
        </p:blipFill>
        <p:spPr>
          <a:xfrm>
            <a:off x="517863" y="1213125"/>
            <a:ext cx="2743199" cy="27172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
        <p:nvSpPr>
          <p:cNvPr id="165" name="Google Shape;165;p30"/>
          <p:cNvSpPr txBox="1"/>
          <p:nvPr/>
        </p:nvSpPr>
        <p:spPr>
          <a:xfrm>
            <a:off x="311700" y="3169000"/>
            <a:ext cx="85206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3800">
                <a:latin typeface="Poppins Light"/>
                <a:ea typeface="Poppins Light"/>
                <a:cs typeface="Poppins Light"/>
                <a:sym typeface="Poppins Light"/>
              </a:rPr>
              <a:t>Have you ever tried</a:t>
            </a:r>
            <a:r>
              <a:rPr lang="pt-BR" sz="3800">
                <a:latin typeface="Poppins Light"/>
                <a:ea typeface="Poppins Light"/>
                <a:cs typeface="Poppins Light"/>
                <a:sym typeface="Poppins Light"/>
              </a:rPr>
              <a:t> </a:t>
            </a:r>
            <a:r>
              <a:rPr lang="pt-BR" sz="3800">
                <a:latin typeface="Poppins Light"/>
                <a:ea typeface="Poppins Light"/>
                <a:cs typeface="Poppins Light"/>
                <a:sym typeface="Poppins Light"/>
              </a:rPr>
              <a:t>the things featured in these pictures?</a:t>
            </a:r>
            <a:endParaRPr sz="3800">
              <a:solidFill>
                <a:srgbClr val="000000"/>
              </a:solidFill>
              <a:latin typeface="Poppins Light"/>
              <a:ea typeface="Poppins Light"/>
              <a:cs typeface="Poppins Light"/>
              <a:sym typeface="Poppins Light"/>
            </a:endParaRPr>
          </a:p>
        </p:txBody>
      </p:sp>
      <p:sp>
        <p:nvSpPr>
          <p:cNvPr id="166" name="Google Shape;166;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167" name="Google Shape;167;p30"/>
          <p:cNvPicPr preferRelativeResize="0"/>
          <p:nvPr/>
        </p:nvPicPr>
        <p:blipFill rotWithShape="1">
          <a:blip r:embed="rId3">
            <a:alphaModFix/>
          </a:blip>
          <a:srcRect b="0" l="0" r="10096" t="0"/>
          <a:stretch/>
        </p:blipFill>
        <p:spPr>
          <a:xfrm>
            <a:off x="1016603" y="731900"/>
            <a:ext cx="7110794" cy="2274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
        <p:nvSpPr>
          <p:cNvPr id="173" name="Google Shape;173;p31"/>
          <p:cNvSpPr txBox="1"/>
          <p:nvPr/>
        </p:nvSpPr>
        <p:spPr>
          <a:xfrm>
            <a:off x="311700" y="3169000"/>
            <a:ext cx="85206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3800">
                <a:latin typeface="Poppins Light"/>
                <a:ea typeface="Poppins Light"/>
                <a:cs typeface="Poppins Light"/>
                <a:sym typeface="Poppins Light"/>
              </a:rPr>
              <a:t>Did these things already exist </a:t>
            </a:r>
            <a:endParaRPr sz="3800">
              <a:latin typeface="Poppins Light"/>
              <a:ea typeface="Poppins Light"/>
              <a:cs typeface="Poppins Light"/>
              <a:sym typeface="Poppins Light"/>
            </a:endParaRPr>
          </a:p>
          <a:p>
            <a:pPr indent="0" lvl="0" marL="0" rtl="0" algn="ctr">
              <a:spcBef>
                <a:spcPts val="0"/>
              </a:spcBef>
              <a:spcAft>
                <a:spcPts val="0"/>
              </a:spcAft>
              <a:buNone/>
            </a:pPr>
            <a:r>
              <a:rPr lang="pt-BR" sz="3800">
                <a:latin typeface="Poppins Light"/>
                <a:ea typeface="Poppins Light"/>
                <a:cs typeface="Poppins Light"/>
                <a:sym typeface="Poppins Light"/>
              </a:rPr>
              <a:t>200 years ago?</a:t>
            </a:r>
            <a:endParaRPr sz="3800">
              <a:solidFill>
                <a:srgbClr val="000000"/>
              </a:solidFill>
              <a:latin typeface="Poppins Light"/>
              <a:ea typeface="Poppins Light"/>
              <a:cs typeface="Poppins Light"/>
              <a:sym typeface="Poppins Light"/>
            </a:endParaRPr>
          </a:p>
        </p:txBody>
      </p:sp>
      <p:sp>
        <p:nvSpPr>
          <p:cNvPr id="174" name="Google Shape;17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175" name="Google Shape;175;p31"/>
          <p:cNvPicPr preferRelativeResize="0"/>
          <p:nvPr/>
        </p:nvPicPr>
        <p:blipFill rotWithShape="1">
          <a:blip r:embed="rId3">
            <a:alphaModFix/>
          </a:blip>
          <a:srcRect b="0" l="0" r="10096" t="0"/>
          <a:stretch/>
        </p:blipFill>
        <p:spPr>
          <a:xfrm>
            <a:off x="1016603" y="731900"/>
            <a:ext cx="7110794" cy="2274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
        <p:nvSpPr>
          <p:cNvPr id="181" name="Google Shape;181;p32"/>
          <p:cNvSpPr txBox="1"/>
          <p:nvPr/>
        </p:nvSpPr>
        <p:spPr>
          <a:xfrm>
            <a:off x="311700" y="3169000"/>
            <a:ext cx="85206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3800">
                <a:latin typeface="Poppins Light"/>
                <a:ea typeface="Poppins Light"/>
                <a:cs typeface="Poppins Light"/>
                <a:sym typeface="Poppins Light"/>
              </a:rPr>
              <a:t>Do these things naturally occur or are they human-made</a:t>
            </a:r>
            <a:r>
              <a:rPr lang="pt-BR" sz="3800">
                <a:latin typeface="Poppins Light"/>
                <a:ea typeface="Poppins Light"/>
                <a:cs typeface="Poppins Light"/>
                <a:sym typeface="Poppins Light"/>
              </a:rPr>
              <a:t>?</a:t>
            </a:r>
            <a:endParaRPr sz="3800">
              <a:solidFill>
                <a:srgbClr val="000000"/>
              </a:solidFill>
              <a:latin typeface="Poppins Light"/>
              <a:ea typeface="Poppins Light"/>
              <a:cs typeface="Poppins Light"/>
              <a:sym typeface="Poppins Light"/>
            </a:endParaRPr>
          </a:p>
        </p:txBody>
      </p:sp>
      <p:sp>
        <p:nvSpPr>
          <p:cNvPr id="182" name="Google Shape;18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183" name="Google Shape;183;p32"/>
          <p:cNvPicPr preferRelativeResize="0"/>
          <p:nvPr/>
        </p:nvPicPr>
        <p:blipFill rotWithShape="1">
          <a:blip r:embed="rId3">
            <a:alphaModFix/>
          </a:blip>
          <a:srcRect b="0" l="0" r="10096" t="0"/>
          <a:stretch/>
        </p:blipFill>
        <p:spPr>
          <a:xfrm>
            <a:off x="1016603" y="731900"/>
            <a:ext cx="7110794" cy="22746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
        <p:nvSpPr>
          <p:cNvPr id="189" name="Google Shape;189;p33"/>
          <p:cNvSpPr txBox="1"/>
          <p:nvPr/>
        </p:nvSpPr>
        <p:spPr>
          <a:xfrm>
            <a:off x="311700" y="3264250"/>
            <a:ext cx="8520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3300">
                <a:latin typeface="Poppins Light"/>
                <a:ea typeface="Poppins Light"/>
                <a:cs typeface="Poppins Light"/>
                <a:sym typeface="Poppins Light"/>
              </a:rPr>
              <a:t>What characteristics do inventors have that allowed them to create these?</a:t>
            </a:r>
            <a:endParaRPr sz="3300">
              <a:solidFill>
                <a:srgbClr val="000000"/>
              </a:solidFill>
              <a:latin typeface="Poppins Light"/>
              <a:ea typeface="Poppins Light"/>
              <a:cs typeface="Poppins Light"/>
              <a:sym typeface="Poppins Light"/>
            </a:endParaRPr>
          </a:p>
        </p:txBody>
      </p:sp>
      <p:sp>
        <p:nvSpPr>
          <p:cNvPr id="190" name="Google Shape;19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191" name="Google Shape;191;p33"/>
          <p:cNvPicPr preferRelativeResize="0"/>
          <p:nvPr/>
        </p:nvPicPr>
        <p:blipFill rotWithShape="1">
          <a:blip r:embed="rId3">
            <a:alphaModFix/>
          </a:blip>
          <a:srcRect b="0" l="0" r="10096" t="0"/>
          <a:stretch/>
        </p:blipFill>
        <p:spPr>
          <a:xfrm>
            <a:off x="1016603" y="731900"/>
            <a:ext cx="7110794" cy="22746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95" name="Shape 195"/>
        <p:cNvGrpSpPr/>
        <p:nvPr/>
      </p:nvGrpSpPr>
      <p:grpSpPr>
        <a:xfrm>
          <a:off x="0" y="0"/>
          <a:ext cx="0" cy="0"/>
          <a:chOff x="0" y="0"/>
          <a:chExt cx="0" cy="0"/>
        </a:xfrm>
      </p:grpSpPr>
      <p:sp>
        <p:nvSpPr>
          <p:cNvPr id="196" name="Google Shape;196;p34"/>
          <p:cNvSpPr txBox="1"/>
          <p:nvPr/>
        </p:nvSpPr>
        <p:spPr>
          <a:xfrm>
            <a:off x="1376700" y="1609981"/>
            <a:ext cx="6390600" cy="8313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4500"/>
              <a:buFont typeface="Arial"/>
              <a:buNone/>
            </a:pPr>
            <a:r>
              <a:rPr b="0" i="0" lang="pt-BR" sz="4500" u="none" cap="none" strike="noStrike">
                <a:solidFill>
                  <a:srgbClr val="000000"/>
                </a:solidFill>
                <a:latin typeface="Poppins Light"/>
                <a:ea typeface="Poppins Light"/>
                <a:cs typeface="Poppins Light"/>
                <a:sym typeface="Poppins Light"/>
              </a:rPr>
              <a:t>Activity Time</a:t>
            </a:r>
            <a:endParaRPr b="0" i="0" sz="4500" u="none" cap="none" strike="noStrike">
              <a:solidFill>
                <a:srgbClr val="000000"/>
              </a:solidFill>
              <a:latin typeface="Poppins Light"/>
              <a:ea typeface="Poppins Light"/>
              <a:cs typeface="Poppins Light"/>
              <a:sym typeface="Poppins Light"/>
            </a:endParaRPr>
          </a:p>
        </p:txBody>
      </p:sp>
      <p:sp>
        <p:nvSpPr>
          <p:cNvPr id="197" name="Google Shape;197;p34"/>
          <p:cNvSpPr txBox="1"/>
          <p:nvPr/>
        </p:nvSpPr>
        <p:spPr>
          <a:xfrm>
            <a:off x="1647000" y="2506144"/>
            <a:ext cx="5850000" cy="415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800"/>
              <a:buFont typeface="Arial"/>
              <a:buNone/>
            </a:pPr>
            <a:r>
              <a:rPr lang="pt-BR" sz="1800">
                <a:latin typeface="Poppins Light"/>
                <a:ea typeface="Poppins Light"/>
                <a:cs typeface="Poppins Light"/>
                <a:sym typeface="Poppins Light"/>
              </a:rPr>
              <a:t>Write these characteristics on your Student Sheet!</a:t>
            </a:r>
            <a:endParaRPr b="0" i="0" sz="1100" u="none" cap="none" strike="noStrike">
              <a:solidFill>
                <a:srgbClr val="000000"/>
              </a:solidFill>
              <a:latin typeface="Poppins Light"/>
              <a:ea typeface="Poppins Light"/>
              <a:cs typeface="Poppins Light"/>
              <a:sym typeface="Poppins Light"/>
            </a:endParaRPr>
          </a:p>
        </p:txBody>
      </p:sp>
      <p:pic>
        <p:nvPicPr>
          <p:cNvPr id="198" name="Google Shape;198;p34"/>
          <p:cNvPicPr preferRelativeResize="0"/>
          <p:nvPr/>
        </p:nvPicPr>
        <p:blipFill rotWithShape="1">
          <a:blip r:embed="rId3">
            <a:alphaModFix/>
          </a:blip>
          <a:srcRect b="0" l="0" r="0" t="0"/>
          <a:stretch/>
        </p:blipFill>
        <p:spPr>
          <a:xfrm>
            <a:off x="4239591" y="3099450"/>
            <a:ext cx="664819" cy="1191356"/>
          </a:xfrm>
          <a:prstGeom prst="rect">
            <a:avLst/>
          </a:prstGeom>
          <a:noFill/>
          <a:ln>
            <a:noFill/>
          </a:ln>
        </p:spPr>
      </p:pic>
      <p:sp>
        <p:nvSpPr>
          <p:cNvPr id="199" name="Google Shape;199;p34"/>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DFE0">
            <a:alpha val="24020"/>
          </a:srgbClr>
        </a:solidFill>
      </p:bgPr>
    </p:bg>
    <p:spTree>
      <p:nvGrpSpPr>
        <p:cNvPr id="203" name="Shape 203"/>
        <p:cNvGrpSpPr/>
        <p:nvPr/>
      </p:nvGrpSpPr>
      <p:grpSpPr>
        <a:xfrm>
          <a:off x="0" y="0"/>
          <a:ext cx="0" cy="0"/>
          <a:chOff x="0" y="0"/>
          <a:chExt cx="0" cy="0"/>
        </a:xfrm>
      </p:grpSpPr>
      <p:sp>
        <p:nvSpPr>
          <p:cNvPr id="204" name="Google Shape;204;p35"/>
          <p:cNvSpPr txBox="1"/>
          <p:nvPr/>
        </p:nvSpPr>
        <p:spPr>
          <a:xfrm>
            <a:off x="760800" y="2061500"/>
            <a:ext cx="74367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a:solidFill>
                  <a:schemeClr val="dk1"/>
                </a:solidFill>
                <a:latin typeface="Poppins"/>
                <a:ea typeface="Poppins"/>
                <a:cs typeface="Poppins"/>
                <a:sym typeface="Poppins"/>
              </a:rPr>
              <a:t>Humans can build houses, create tools, communicate…</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pt-BR">
                <a:solidFill>
                  <a:schemeClr val="dk1"/>
                </a:solidFill>
                <a:latin typeface="Poppins"/>
                <a:ea typeface="Poppins"/>
                <a:cs typeface="Poppins"/>
                <a:sym typeface="Poppins"/>
              </a:rPr>
              <a:t>Humans can speak complex languages, solve difficult problems </a:t>
            </a:r>
            <a:br>
              <a:rPr lang="pt-BR">
                <a:solidFill>
                  <a:schemeClr val="dk1"/>
                </a:solidFill>
                <a:latin typeface="Poppins"/>
                <a:ea typeface="Poppins"/>
                <a:cs typeface="Poppins"/>
                <a:sym typeface="Poppins"/>
              </a:rPr>
            </a:br>
            <a:r>
              <a:rPr lang="pt-BR">
                <a:solidFill>
                  <a:schemeClr val="dk1"/>
                </a:solidFill>
                <a:latin typeface="Poppins"/>
                <a:ea typeface="Poppins"/>
                <a:cs typeface="Poppins"/>
                <a:sym typeface="Poppins"/>
              </a:rPr>
              <a:t>and modify their surroundings!</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pt-BR">
                <a:solidFill>
                  <a:schemeClr val="dk1"/>
                </a:solidFill>
                <a:latin typeface="Poppins"/>
                <a:ea typeface="Poppins"/>
                <a:cs typeface="Poppins"/>
                <a:sym typeface="Poppins"/>
              </a:rPr>
              <a:t>Humans can imagine, dream, think, create and plan!</a:t>
            </a:r>
            <a:endParaRPr>
              <a:solidFill>
                <a:schemeClr val="dk1"/>
              </a:solidFill>
              <a:latin typeface="Poppins"/>
              <a:ea typeface="Poppins"/>
              <a:cs typeface="Poppins"/>
              <a:sym typeface="Poppins"/>
            </a:endParaRPr>
          </a:p>
        </p:txBody>
      </p:sp>
      <p:sp>
        <p:nvSpPr>
          <p:cNvPr id="205" name="Google Shape;205;p35"/>
          <p:cNvSpPr txBox="1"/>
          <p:nvPr/>
        </p:nvSpPr>
        <p:spPr>
          <a:xfrm>
            <a:off x="181142" y="217075"/>
            <a:ext cx="14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latin typeface="Poppins Light"/>
                <a:ea typeface="Poppins Light"/>
                <a:cs typeface="Poppins Light"/>
                <a:sym typeface="Poppins Light"/>
              </a:rPr>
              <a:t>ACTIVITY A1</a:t>
            </a:r>
            <a:endParaRPr sz="1000">
              <a:latin typeface="Poppins Light"/>
              <a:ea typeface="Poppins Light"/>
              <a:cs typeface="Poppins Light"/>
              <a:sym typeface="Poppins Light"/>
            </a:endParaRPr>
          </a:p>
        </p:txBody>
      </p:sp>
      <p:pic>
        <p:nvPicPr>
          <p:cNvPr id="206" name="Google Shape;206;p35"/>
          <p:cNvPicPr preferRelativeResize="0"/>
          <p:nvPr/>
        </p:nvPicPr>
        <p:blipFill>
          <a:blip r:embed="rId3">
            <a:alphaModFix/>
          </a:blip>
          <a:stretch>
            <a:fillRect/>
          </a:stretch>
        </p:blipFill>
        <p:spPr>
          <a:xfrm>
            <a:off x="7063175" y="3311500"/>
            <a:ext cx="1134325" cy="1119775"/>
          </a:xfrm>
          <a:prstGeom prst="rect">
            <a:avLst/>
          </a:prstGeom>
          <a:noFill/>
          <a:ln>
            <a:noFill/>
          </a:ln>
        </p:spPr>
      </p:pic>
      <p:sp>
        <p:nvSpPr>
          <p:cNvPr id="207" name="Google Shape;207;p35"/>
          <p:cNvSpPr txBox="1"/>
          <p:nvPr>
            <p:ph type="title"/>
          </p:nvPr>
        </p:nvSpPr>
        <p:spPr>
          <a:xfrm>
            <a:off x="760800" y="1166850"/>
            <a:ext cx="630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3800">
                <a:solidFill>
                  <a:srgbClr val="1155CC"/>
                </a:solidFill>
                <a:latin typeface="Poppins"/>
                <a:ea typeface="Poppins"/>
                <a:cs typeface="Poppins"/>
                <a:sym typeface="Poppins"/>
              </a:rPr>
              <a:t>Summarizing…</a:t>
            </a:r>
            <a:endParaRPr b="1" sz="3800">
              <a:solidFill>
                <a:srgbClr val="1155CC"/>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