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16_AEE5D381.xml" ContentType="application/vnd.ms-powerpoint.comments+xml"/>
  <Override PartName="/ppt/comments/modernComment_11C_354D63B4.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D_63E99457.xml" ContentType="application/vnd.ms-powerpoint.comments+xml"/>
  <Override PartName="/ppt/comments/modernComment_131_A89B3C1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54"/>
  </p:notesMasterIdLst>
  <p:handoutMasterIdLst>
    <p:handoutMasterId r:id="rId55"/>
  </p:handoutMasterIdLst>
  <p:sldIdLst>
    <p:sldId id="256"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310"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1" r:id="rId43"/>
    <p:sldId id="302" r:id="rId44"/>
    <p:sldId id="303" r:id="rId45"/>
    <p:sldId id="304" r:id="rId46"/>
    <p:sldId id="300" r:id="rId47"/>
    <p:sldId id="305" r:id="rId48"/>
    <p:sldId id="306" r:id="rId49"/>
    <p:sldId id="307" r:id="rId50"/>
    <p:sldId id="308" r:id="rId51"/>
    <p:sldId id="309" r:id="rId52"/>
    <p:sldId id="31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3573D7-5629-428C-BDB2-EE0DA0272775}">
          <p14:sldIdLst>
            <p14:sldId id="256"/>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310"/>
            <p14:sldId id="283"/>
            <p14:sldId id="284"/>
            <p14:sldId id="285"/>
            <p14:sldId id="286"/>
            <p14:sldId id="287"/>
            <p14:sldId id="288"/>
            <p14:sldId id="289"/>
            <p14:sldId id="290"/>
            <p14:sldId id="291"/>
            <p14:sldId id="292"/>
            <p14:sldId id="293"/>
            <p14:sldId id="294"/>
            <p14:sldId id="295"/>
            <p14:sldId id="296"/>
            <p14:sldId id="297"/>
            <p14:sldId id="298"/>
            <p14:sldId id="299"/>
            <p14:sldId id="301"/>
            <p14:sldId id="302"/>
            <p14:sldId id="303"/>
            <p14:sldId id="304"/>
            <p14:sldId id="300"/>
            <p14:sldId id="305"/>
            <p14:sldId id="306"/>
            <p14:sldId id="307"/>
            <p14:sldId id="308"/>
            <p14:sldId id="309"/>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92777E-72A0-9CEA-D9DE-A0E62898E15A}" name="Michael Goddijn" initials="MG" userId="Michael Goddij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F2C"/>
    <a:srgbClr val="FF8F8F"/>
    <a:srgbClr val="174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657FF-C052-4E85-8889-B9977C3C5D98}" v="2" dt="2023-10-12T09:20:02.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s>
</file>

<file path=ppt/comments/modernComment_116_AEE5D381.xml><?xml version="1.0" encoding="utf-8"?>
<p188:cmLst xmlns:a="http://schemas.openxmlformats.org/drawingml/2006/main" xmlns:r="http://schemas.openxmlformats.org/officeDocument/2006/relationships" xmlns:p188="http://schemas.microsoft.com/office/powerpoint/2018/8/main">
  <p188:cm id="{C05D53FC-0C09-4EF3-B5F9-148F9D77A115}" authorId="{9B92777E-72A0-9CEA-D9DE-A0E62898E15A}" created="2022-12-29T12:08:13.690">
    <ac:txMkLst xmlns:ac="http://schemas.microsoft.com/office/drawing/2013/main/command">
      <pc:docMk xmlns:pc="http://schemas.microsoft.com/office/powerpoint/2013/main/command"/>
      <pc:sldMk xmlns:pc="http://schemas.microsoft.com/office/powerpoint/2013/main/command" cId="2934297473" sldId="278"/>
      <ac:spMk id="6" creationId="{9A721178-D409-4086-8E8E-A030505F946D}"/>
      <ac:txMk cp="76" len="8">
        <ac:context len="189" hash="1945354850"/>
      </ac:txMk>
    </ac:txMkLst>
    <p188:pos x="1656522" y="1688616"/>
    <p188:txBody>
      <a:bodyPr/>
      <a:lstStyle/>
      <a:p>
        <a:r>
          <a:rPr lang="en-NL"/>
          <a:t>check</a:t>
        </a:r>
      </a:p>
    </p188:txBody>
  </p188:cm>
</p188:cmLst>
</file>

<file path=ppt/comments/modernComment_11C_354D63B4.xml><?xml version="1.0" encoding="utf-8"?>
<p188:cmLst xmlns:a="http://schemas.openxmlformats.org/drawingml/2006/main" xmlns:r="http://schemas.openxmlformats.org/officeDocument/2006/relationships" xmlns:p188="http://schemas.microsoft.com/office/powerpoint/2018/8/main">
  <p188:cm id="{466CAE89-18BD-4DF8-9185-12DB439F6839}" authorId="{9B92777E-72A0-9CEA-D9DE-A0E62898E15A}" created="2022-12-29T12:08:20.635">
    <ac:txMkLst xmlns:ac="http://schemas.microsoft.com/office/drawing/2013/main/command">
      <pc:docMk xmlns:pc="http://schemas.microsoft.com/office/powerpoint/2013/main/command"/>
      <pc:sldMk xmlns:pc="http://schemas.microsoft.com/office/powerpoint/2013/main/command" cId="894264244" sldId="284"/>
      <ac:spMk id="3" creationId="{DA958ECF-493B-476F-A9F4-D98BFE89E258}"/>
      <ac:txMk cp="29">
        <ac:context len="199" hash="1781428570"/>
      </ac:txMk>
    </ac:txMkLst>
    <p188:pos x="3395870" y="277260"/>
    <p188:txBody>
      <a:bodyPr/>
      <a:lstStyle/>
      <a:p>
        <a:r>
          <a:rPr lang="en-NL"/>
          <a:t>check</a:t>
        </a:r>
      </a:p>
    </p188:txBody>
  </p188:cm>
</p188:cmLst>
</file>

<file path=ppt/comments/modernComment_12D_63E99457.xml><?xml version="1.0" encoding="utf-8"?>
<p188:cmLst xmlns:a="http://schemas.openxmlformats.org/drawingml/2006/main" xmlns:r="http://schemas.openxmlformats.org/officeDocument/2006/relationships" xmlns:p188="http://schemas.microsoft.com/office/powerpoint/2018/8/main">
  <p188:cm id="{76C70564-6658-4A23-BE13-B0C4952DEC4A}" authorId="{9B92777E-72A0-9CEA-D9DE-A0E62898E15A}" created="2022-12-29T12:37:20.478">
    <ac:txMkLst xmlns:ac="http://schemas.microsoft.com/office/drawing/2013/main/command">
      <pc:docMk xmlns:pc="http://schemas.microsoft.com/office/powerpoint/2013/main/command"/>
      <pc:sldMk xmlns:pc="http://schemas.microsoft.com/office/powerpoint/2013/main/command" cId="1676252247" sldId="301"/>
      <ac:spMk id="3" creationId="{9D214680-D7DB-44A0-9040-49015AE85B7D}"/>
      <ac:txMk cp="187" len="4">
        <ac:context len="219" hash="1712251046"/>
      </ac:txMk>
    </ac:txMkLst>
    <p188:pos x="4051852" y="3010521"/>
    <p188:txBody>
      <a:bodyPr/>
      <a:lstStyle/>
      <a:p>
        <a:r>
          <a:rPr lang="en-NL"/>
          <a:t>check</a:t>
        </a:r>
      </a:p>
    </p188:txBody>
  </p188:cm>
</p188:cmLst>
</file>

<file path=ppt/comments/modernComment_131_A89B3C1F.xml><?xml version="1.0" encoding="utf-8"?>
<p188:cmLst xmlns:a="http://schemas.openxmlformats.org/drawingml/2006/main" xmlns:r="http://schemas.openxmlformats.org/officeDocument/2006/relationships" xmlns:p188="http://schemas.microsoft.com/office/powerpoint/2018/8/main">
  <p188:cm id="{1280B317-5E2C-4737-8206-393E4880BB86}" authorId="{9B92777E-72A0-9CEA-D9DE-A0E62898E15A}" created="2022-12-29T13:00:09.323">
    <pc:sldMkLst xmlns:pc="http://schemas.microsoft.com/office/powerpoint/2013/main/command">
      <pc:docMk/>
      <pc:sldMk cId="2828745759" sldId="305"/>
    </pc:sldMkLst>
    <p188:txBody>
      <a:bodyPr/>
      <a:lstStyle/>
      <a:p>
        <a:r>
          <a:rPr lang="en-NL"/>
          <a:t>check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349B4-6937-41BB-B6D8-A90A47F543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A41F654-D637-4360-9374-2F7DFD2F0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18FD4E-F3DA-42A5-88B5-AA669371493C}" type="datetimeFigureOut">
              <a:rPr lang="en-GB" smtClean="0"/>
              <a:t>12/10/2023</a:t>
            </a:fld>
            <a:endParaRPr lang="en-GB"/>
          </a:p>
        </p:txBody>
      </p:sp>
      <p:sp>
        <p:nvSpPr>
          <p:cNvPr id="4" name="Footer Placeholder 3">
            <a:extLst>
              <a:ext uri="{FF2B5EF4-FFF2-40B4-BE49-F238E27FC236}">
                <a16:creationId xmlns:a16="http://schemas.microsoft.com/office/drawing/2014/main" id="{9367BC1F-662F-4CA1-BCE9-BAB48D64BD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CC62A53-6C67-4BFF-ABA7-6E568AA90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057A3-FAA2-43EC-A241-2D0670D70221}" type="slidenum">
              <a:rPr lang="en-GB" smtClean="0"/>
              <a:t>‹#›</a:t>
            </a:fld>
            <a:endParaRPr lang="en-GB"/>
          </a:p>
        </p:txBody>
      </p:sp>
    </p:spTree>
    <p:extLst>
      <p:ext uri="{BB962C8B-B14F-4D97-AF65-F5344CB8AC3E}">
        <p14:creationId xmlns:p14="http://schemas.microsoft.com/office/powerpoint/2010/main" val="1425832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54A58-3E46-408D-B9AE-772E0EC0DAB6}" type="datetimeFigureOut">
              <a:rPr lang="en-GB" smtClean="0"/>
              <a:t>12/10/2023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4644A-7C43-4FEC-A57B-5D15B55B5AA4}" type="slidenum">
              <a:rPr lang="en-GB" smtClean="0"/>
              <a:t>‹#›</a:t>
            </a:fld>
            <a:endParaRPr lang="en-GB"/>
          </a:p>
        </p:txBody>
      </p:sp>
    </p:spTree>
    <p:extLst>
      <p:ext uri="{BB962C8B-B14F-4D97-AF65-F5344CB8AC3E}">
        <p14:creationId xmlns:p14="http://schemas.microsoft.com/office/powerpoint/2010/main" val="348482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94644A-7C43-4FEC-A57B-5D15B55B5AA4}" type="slidenum">
              <a:rPr lang="en-GB" smtClean="0"/>
              <a:t>27</a:t>
            </a:fld>
            <a:endParaRPr lang="en-GB"/>
          </a:p>
        </p:txBody>
      </p:sp>
    </p:spTree>
    <p:extLst>
      <p:ext uri="{BB962C8B-B14F-4D97-AF65-F5344CB8AC3E}">
        <p14:creationId xmlns:p14="http://schemas.microsoft.com/office/powerpoint/2010/main" val="171708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94644A-7C43-4FEC-A57B-5D15B55B5AA4}" type="slidenum">
              <a:rPr lang="en-GB" smtClean="0"/>
              <a:t>28</a:t>
            </a:fld>
            <a:endParaRPr lang="en-GB"/>
          </a:p>
        </p:txBody>
      </p:sp>
    </p:spTree>
    <p:extLst>
      <p:ext uri="{BB962C8B-B14F-4D97-AF65-F5344CB8AC3E}">
        <p14:creationId xmlns:p14="http://schemas.microsoft.com/office/powerpoint/2010/main" val="388382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29B3CD-6805-4760-8335-EA457277A1CA}"/>
              </a:ext>
            </a:extLst>
          </p:cNvPr>
          <p:cNvSpPr>
            <a:spLocks noGrp="1"/>
          </p:cNvSpPr>
          <p:nvPr>
            <p:ph type="ftr" sz="quarter" idx="11"/>
          </p:nvPr>
        </p:nvSpPr>
        <p:spPr/>
        <p:txBody>
          <a:bodyPr/>
          <a:lstStyle/>
          <a:p>
            <a:r>
              <a:rPr lang="en-US"/>
              <a:t>Module 1: Fusion Basics</a:t>
            </a:r>
            <a:endParaRPr lang="en-GB"/>
          </a:p>
        </p:txBody>
      </p:sp>
      <p:sp>
        <p:nvSpPr>
          <p:cNvPr id="4" name="Slide Number Placeholder 3">
            <a:extLst>
              <a:ext uri="{FF2B5EF4-FFF2-40B4-BE49-F238E27FC236}">
                <a16:creationId xmlns:a16="http://schemas.microsoft.com/office/drawing/2014/main" id="{D758EFC1-26B3-4069-9CA3-526CC2976F0D}"/>
              </a:ext>
            </a:extLst>
          </p:cNvPr>
          <p:cNvSpPr>
            <a:spLocks noGrp="1"/>
          </p:cNvSpPr>
          <p:nvPr>
            <p:ph type="sldNum" sz="quarter" idx="12"/>
          </p:nvPr>
        </p:nvSpPr>
        <p:spPr/>
        <p:txBody>
          <a:bodyPr/>
          <a:lstStyle/>
          <a:p>
            <a:fld id="{607FDA0D-75C2-4509-B589-D4A45AB8915E}" type="slidenum">
              <a:rPr lang="en-GB" smtClean="0"/>
              <a:t>‹#›</a:t>
            </a:fld>
            <a:endParaRPr lang="en-GB"/>
          </a:p>
        </p:txBody>
      </p:sp>
      <p:sp>
        <p:nvSpPr>
          <p:cNvPr id="5" name="Title Placeholder 1">
            <a:extLst>
              <a:ext uri="{FF2B5EF4-FFF2-40B4-BE49-F238E27FC236}">
                <a16:creationId xmlns:a16="http://schemas.microsoft.com/office/drawing/2014/main" id="{376C4006-47DE-44D4-80C4-BAA5AB84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E59929CB-7171-4FE6-B8D1-7BD3C309E559}"/>
              </a:ext>
            </a:extLst>
          </p:cNvPr>
          <p:cNvSpPr>
            <a:spLocks noGrp="1"/>
          </p:cNvSpPr>
          <p:nvPr>
            <p:ph idx="1"/>
          </p:nvPr>
        </p:nvSpPr>
        <p:spPr>
          <a:xfrm>
            <a:off x="838200" y="1690689"/>
            <a:ext cx="10515600" cy="4367212"/>
          </a:xfrm>
          <a:prstGeom prst="rect">
            <a:avLst/>
          </a:prstGeom>
        </p:spPr>
        <p:txBody>
          <a:bodyPr vert="horz" lIns="91440" tIns="45720" rIns="91440" bIns="45720" rtlCol="0">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pPr lvl="0"/>
            <a:endParaRPr lang="en-GB"/>
          </a:p>
        </p:txBody>
      </p:sp>
    </p:spTree>
    <p:extLst>
      <p:ext uri="{BB962C8B-B14F-4D97-AF65-F5344CB8AC3E}">
        <p14:creationId xmlns:p14="http://schemas.microsoft.com/office/powerpoint/2010/main" val="119403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29B3CD-6805-4760-8335-EA457277A1CA}"/>
              </a:ext>
            </a:extLst>
          </p:cNvPr>
          <p:cNvSpPr>
            <a:spLocks noGrp="1"/>
          </p:cNvSpPr>
          <p:nvPr>
            <p:ph type="ftr" sz="quarter" idx="11"/>
          </p:nvPr>
        </p:nvSpPr>
        <p:spPr/>
        <p:txBody>
          <a:bodyPr/>
          <a:lstStyle/>
          <a:p>
            <a:r>
              <a:rPr lang="en-US"/>
              <a:t>Module 1: Fusion Basics</a:t>
            </a:r>
            <a:endParaRPr lang="en-GB"/>
          </a:p>
        </p:txBody>
      </p:sp>
      <p:sp>
        <p:nvSpPr>
          <p:cNvPr id="4" name="Slide Number Placeholder 3">
            <a:extLst>
              <a:ext uri="{FF2B5EF4-FFF2-40B4-BE49-F238E27FC236}">
                <a16:creationId xmlns:a16="http://schemas.microsoft.com/office/drawing/2014/main" id="{D758EFC1-26B3-4069-9CA3-526CC2976F0D}"/>
              </a:ext>
            </a:extLst>
          </p:cNvPr>
          <p:cNvSpPr>
            <a:spLocks noGrp="1"/>
          </p:cNvSpPr>
          <p:nvPr>
            <p:ph type="sldNum" sz="quarter" idx="12"/>
          </p:nvPr>
        </p:nvSpPr>
        <p:spPr/>
        <p:txBody>
          <a:bodyPr/>
          <a:lstStyle/>
          <a:p>
            <a:fld id="{607FDA0D-75C2-4509-B589-D4A45AB8915E}" type="slidenum">
              <a:rPr lang="en-GB" smtClean="0"/>
              <a:t>‹#›</a:t>
            </a:fld>
            <a:endParaRPr lang="en-GB"/>
          </a:p>
        </p:txBody>
      </p:sp>
      <p:sp>
        <p:nvSpPr>
          <p:cNvPr id="5" name="Title Placeholder 1">
            <a:extLst>
              <a:ext uri="{FF2B5EF4-FFF2-40B4-BE49-F238E27FC236}">
                <a16:creationId xmlns:a16="http://schemas.microsoft.com/office/drawing/2014/main" id="{376C4006-47DE-44D4-80C4-BAA5AB84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E59929CB-7171-4FE6-B8D1-7BD3C309E559}"/>
              </a:ext>
            </a:extLst>
          </p:cNvPr>
          <p:cNvSpPr>
            <a:spLocks noGrp="1"/>
          </p:cNvSpPr>
          <p:nvPr>
            <p:ph idx="1"/>
          </p:nvPr>
        </p:nvSpPr>
        <p:spPr>
          <a:xfrm>
            <a:off x="838200" y="1690689"/>
            <a:ext cx="10515600" cy="4367212"/>
          </a:xfrm>
          <a:prstGeom prst="rect">
            <a:avLst/>
          </a:prstGeom>
        </p:spPr>
        <p:txBody>
          <a:bodyPr vert="horz" lIns="91440" tIns="45720" rIns="91440" bIns="45720" rtlCol="0">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pPr lvl="0"/>
            <a:endParaRPr lang="en-GB"/>
          </a:p>
        </p:txBody>
      </p:sp>
    </p:spTree>
    <p:extLst>
      <p:ext uri="{BB962C8B-B14F-4D97-AF65-F5344CB8AC3E}">
        <p14:creationId xmlns:p14="http://schemas.microsoft.com/office/powerpoint/2010/main" val="334521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A681-EA08-4E1F-A388-171C9D6E634B}"/>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776DB-B310-40F8-9BD0-9A4A89445FDC}"/>
              </a:ext>
            </a:extLst>
          </p:cNvPr>
          <p:cNvSpPr>
            <a:spLocks noGrp="1"/>
          </p:cNvSpPr>
          <p:nvPr>
            <p:ph idx="1"/>
          </p:nvPr>
        </p:nvSpPr>
        <p:spPr>
          <a:xfrm>
            <a:off x="838200" y="1690688"/>
            <a:ext cx="10515600" cy="43767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355A1B5-6C39-418B-AB0C-E113A92677E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5F37AB7D-8D96-421D-908E-0B1102AF5610}"/>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60736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3CBE-BD9A-4EC3-9523-F9589112D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D37E-FD17-452F-A34B-5AD9EB774E5F}"/>
              </a:ext>
            </a:extLst>
          </p:cNvPr>
          <p:cNvSpPr>
            <a:spLocks noGrp="1"/>
          </p:cNvSpPr>
          <p:nvPr>
            <p:ph sz="half" idx="1"/>
          </p:nvPr>
        </p:nvSpPr>
        <p:spPr>
          <a:xfrm>
            <a:off x="838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97EDD8-328B-40C0-A4B0-958B55E54A91}"/>
              </a:ext>
            </a:extLst>
          </p:cNvPr>
          <p:cNvSpPr>
            <a:spLocks noGrp="1"/>
          </p:cNvSpPr>
          <p:nvPr>
            <p:ph sz="half" idx="2"/>
          </p:nvPr>
        </p:nvSpPr>
        <p:spPr>
          <a:xfrm>
            <a:off x="6172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2609075-5BE1-48E4-8877-DFF6EC5DA3E6}"/>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AEC35187-9120-41E1-A8E0-320DBBF8266F}"/>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76850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5CF-3D6B-4418-BE21-82F628D7EF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0FB9-4BFF-4CC3-A683-E1FF6315D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A3ACF-5A43-4276-BFDE-5FA25E996437}"/>
              </a:ext>
            </a:extLst>
          </p:cNvPr>
          <p:cNvSpPr>
            <a:spLocks noGrp="1"/>
          </p:cNvSpPr>
          <p:nvPr>
            <p:ph sz="half" idx="2"/>
          </p:nvPr>
        </p:nvSpPr>
        <p:spPr>
          <a:xfrm>
            <a:off x="839788" y="2505075"/>
            <a:ext cx="5157787"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32C63D-9F8A-4A97-B484-1A67AE98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74D39-EB39-4D66-B638-65DFDA92C436}"/>
              </a:ext>
            </a:extLst>
          </p:cNvPr>
          <p:cNvSpPr>
            <a:spLocks noGrp="1"/>
          </p:cNvSpPr>
          <p:nvPr>
            <p:ph sz="quarter" idx="4"/>
          </p:nvPr>
        </p:nvSpPr>
        <p:spPr>
          <a:xfrm>
            <a:off x="6172200" y="2505075"/>
            <a:ext cx="5183188"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5A79824-F12C-4C90-BB94-DBCCC8E52FDC}"/>
              </a:ext>
            </a:extLst>
          </p:cNvPr>
          <p:cNvSpPr>
            <a:spLocks noGrp="1"/>
          </p:cNvSpPr>
          <p:nvPr>
            <p:ph type="ftr" sz="quarter" idx="11"/>
          </p:nvPr>
        </p:nvSpPr>
        <p:spPr/>
        <p:txBody>
          <a:bodyPr/>
          <a:lstStyle/>
          <a:p>
            <a:r>
              <a:rPr lang="en-US"/>
              <a:t>Module 1: Fusion Basics</a:t>
            </a:r>
            <a:endParaRPr lang="en-GB"/>
          </a:p>
        </p:txBody>
      </p:sp>
      <p:sp>
        <p:nvSpPr>
          <p:cNvPr id="9" name="Slide Number Placeholder 8">
            <a:extLst>
              <a:ext uri="{FF2B5EF4-FFF2-40B4-BE49-F238E27FC236}">
                <a16:creationId xmlns:a16="http://schemas.microsoft.com/office/drawing/2014/main" id="{F1BBA769-BDBC-4138-B092-CF057599C6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575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0AD-751B-431A-9E2E-22F134D09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79BE69-3EAC-4F61-AEE2-7A29ADFE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E8DDA0-BE37-48E8-B402-AC8C7451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72E4AFC-ABA2-41C2-983F-45A8D43B16A8}"/>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6BA5F6C6-CFE6-492D-B10C-E9EC3408BECB}"/>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2468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CE61-52B7-41F1-AC48-A252F7F7A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CB9F34-2816-4E64-A838-8C43D6514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4940D-99B4-4A06-92A1-0226700C9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83514E-39DE-4CF6-B7B2-93CAB5D3F375}"/>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25AA929D-C4CC-404B-8DA7-D56F6731D4F2}"/>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6530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E60-0852-43BA-919D-97A2561D67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1D1B4-DC5B-48A5-8208-0E14AA023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618A634-3357-4D55-8862-73139869223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E2F3F7C4-410D-4A83-9BD7-85A09BEEF447}"/>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9297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C09D-CE28-40CE-8F01-B5D27830E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D00739-5FE7-4680-B28A-CFBE5EFBB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2E0777A-8BD1-40A9-BE27-5FF9AC32AE97}"/>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D8CE5BF2-A292-4AF6-BA25-538D474F49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6173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2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A681-EA08-4E1F-A388-171C9D6E634B}"/>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776DB-B310-40F8-9BD0-9A4A89445FDC}"/>
              </a:ext>
            </a:extLst>
          </p:cNvPr>
          <p:cNvSpPr>
            <a:spLocks noGrp="1"/>
          </p:cNvSpPr>
          <p:nvPr>
            <p:ph idx="1"/>
          </p:nvPr>
        </p:nvSpPr>
        <p:spPr>
          <a:xfrm>
            <a:off x="838200" y="1690688"/>
            <a:ext cx="10515600" cy="43767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sz="2800">
                <a:latin typeface="Tahoma" panose="020B0604030504040204" pitchFamily="34" charset="0"/>
                <a:ea typeface="Tahoma" panose="020B0604030504040204" pitchFamily="34" charset="0"/>
                <a:cs typeface="Tahoma" panose="020B0604030504040204" pitchFamily="34" charset="0"/>
              </a:defRPr>
            </a:lvl2pPr>
            <a:lvl3pPr>
              <a:defRPr sz="24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18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355A1B5-6C39-418B-AB0C-E113A92677E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5F37AB7D-8D96-421D-908E-0B1102AF5610}"/>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6862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3CBE-BD9A-4EC3-9523-F9589112D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D37E-FD17-452F-A34B-5AD9EB774E5F}"/>
              </a:ext>
            </a:extLst>
          </p:cNvPr>
          <p:cNvSpPr>
            <a:spLocks noGrp="1"/>
          </p:cNvSpPr>
          <p:nvPr>
            <p:ph sz="half" idx="1"/>
          </p:nvPr>
        </p:nvSpPr>
        <p:spPr>
          <a:xfrm>
            <a:off x="838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97EDD8-328B-40C0-A4B0-958B55E54A91}"/>
              </a:ext>
            </a:extLst>
          </p:cNvPr>
          <p:cNvSpPr>
            <a:spLocks noGrp="1"/>
          </p:cNvSpPr>
          <p:nvPr>
            <p:ph sz="half" idx="2"/>
          </p:nvPr>
        </p:nvSpPr>
        <p:spPr>
          <a:xfrm>
            <a:off x="6172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2609075-5BE1-48E4-8877-DFF6EC5DA3E6}"/>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AEC35187-9120-41E1-A8E0-320DBBF8266F}"/>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65203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5CF-3D6B-4418-BE21-82F628D7EF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0FB9-4BFF-4CC3-A683-E1FF6315D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A3ACF-5A43-4276-BFDE-5FA25E996437}"/>
              </a:ext>
            </a:extLst>
          </p:cNvPr>
          <p:cNvSpPr>
            <a:spLocks noGrp="1"/>
          </p:cNvSpPr>
          <p:nvPr>
            <p:ph sz="half" idx="2"/>
          </p:nvPr>
        </p:nvSpPr>
        <p:spPr>
          <a:xfrm>
            <a:off x="839788" y="2505075"/>
            <a:ext cx="5157787"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32C63D-9F8A-4A97-B484-1A67AE98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74D39-EB39-4D66-B638-65DFDA92C436}"/>
              </a:ext>
            </a:extLst>
          </p:cNvPr>
          <p:cNvSpPr>
            <a:spLocks noGrp="1"/>
          </p:cNvSpPr>
          <p:nvPr>
            <p:ph sz="quarter" idx="4"/>
          </p:nvPr>
        </p:nvSpPr>
        <p:spPr>
          <a:xfrm>
            <a:off x="6172200" y="2505075"/>
            <a:ext cx="5183188"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5A79824-F12C-4C90-BB94-DBCCC8E52FDC}"/>
              </a:ext>
            </a:extLst>
          </p:cNvPr>
          <p:cNvSpPr>
            <a:spLocks noGrp="1"/>
          </p:cNvSpPr>
          <p:nvPr>
            <p:ph type="ftr" sz="quarter" idx="11"/>
          </p:nvPr>
        </p:nvSpPr>
        <p:spPr/>
        <p:txBody>
          <a:bodyPr/>
          <a:lstStyle/>
          <a:p>
            <a:r>
              <a:rPr lang="en-US"/>
              <a:t>Module 1: Fusion Basics</a:t>
            </a:r>
            <a:endParaRPr lang="en-GB"/>
          </a:p>
        </p:txBody>
      </p:sp>
      <p:sp>
        <p:nvSpPr>
          <p:cNvPr id="9" name="Slide Number Placeholder 8">
            <a:extLst>
              <a:ext uri="{FF2B5EF4-FFF2-40B4-BE49-F238E27FC236}">
                <a16:creationId xmlns:a16="http://schemas.microsoft.com/office/drawing/2014/main" id="{F1BBA769-BDBC-4138-B092-CF057599C6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10228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0AD-751B-431A-9E2E-22F134D09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79BE69-3EAC-4F61-AEE2-7A29ADFE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E8DDA0-BE37-48E8-B402-AC8C7451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72E4AFC-ABA2-41C2-983F-45A8D43B16A8}"/>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6BA5F6C6-CFE6-492D-B10C-E9EC3408BECB}"/>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58716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CE61-52B7-41F1-AC48-A252F7F7A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CB9F34-2816-4E64-A838-8C43D6514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4940D-99B4-4A06-92A1-0226700C9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83514E-39DE-4CF6-B7B2-93CAB5D3F375}"/>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25AA929D-C4CC-404B-8DA7-D56F6731D4F2}"/>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0330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E60-0852-43BA-919D-97A2561D67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1D1B4-DC5B-48A5-8208-0E14AA023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618A634-3357-4D55-8862-73139869223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E2F3F7C4-410D-4A83-9BD7-85A09BEEF447}"/>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6124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C09D-CE28-40CE-8F01-B5D27830E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D00739-5FE7-4680-B28A-CFBE5EFBB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2E0777A-8BD1-40A9-BE27-5FF9AC32AE97}"/>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D8CE5BF2-A292-4AF6-BA25-538D474F49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27096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8ABFD-3CA8-430B-8E74-50E22754EEA5}"/>
              </a:ext>
            </a:extLst>
          </p:cNvPr>
          <p:cNvPicPr>
            <a:picLocks noChangeAspect="1"/>
          </p:cNvPicPr>
          <p:nvPr userDrawn="1"/>
        </p:nvPicPr>
        <p:blipFill>
          <a:blip r:embed="rId11">
            <a:alphaModFix amt="10000"/>
            <a:extLst>
              <a:ext uri="{28A0092B-C50C-407E-A947-70E740481C1C}">
                <a14:useLocalDpi xmlns:a14="http://schemas.microsoft.com/office/drawing/2010/main" val="0"/>
              </a:ext>
            </a:extLst>
          </a:blip>
          <a:srcRect t="21807" b="21807"/>
          <a:stretch/>
        </p:blipFill>
        <p:spPr>
          <a:xfrm>
            <a:off x="-1" y="0"/>
            <a:ext cx="12192000" cy="6858000"/>
          </a:xfrm>
          <a:prstGeom prst="rect">
            <a:avLst/>
          </a:prstGeom>
        </p:spPr>
      </p:pic>
      <p:sp>
        <p:nvSpPr>
          <p:cNvPr id="7" name="TextBox 6">
            <a:extLst>
              <a:ext uri="{FF2B5EF4-FFF2-40B4-BE49-F238E27FC236}">
                <a16:creationId xmlns:a16="http://schemas.microsoft.com/office/drawing/2014/main" id="{A82587E6-8122-4172-AE1C-52A834903BC1}"/>
              </a:ext>
            </a:extLst>
          </p:cNvPr>
          <p:cNvSpPr txBox="1"/>
          <p:nvPr userDrawn="1"/>
        </p:nvSpPr>
        <p:spPr>
          <a:xfrm>
            <a:off x="-1" y="6065288"/>
            <a:ext cx="12192000" cy="792000"/>
          </a:xfrm>
          <a:prstGeom prst="rect">
            <a:avLst/>
          </a:prstGeom>
          <a:solidFill>
            <a:schemeClr val="bg1">
              <a:alpha val="75000"/>
            </a:schemeClr>
          </a:solidFill>
        </p:spPr>
        <p:txBody>
          <a:bodyPr wrap="square" rtlCol="0">
            <a:spAutoFit/>
          </a:bodyPr>
          <a:lstStyle/>
          <a:p>
            <a:endParaRPr lang="en-GB"/>
          </a:p>
        </p:txBody>
      </p:sp>
      <p:sp>
        <p:nvSpPr>
          <p:cNvPr id="2" name="Title Placeholder 1">
            <a:extLst>
              <a:ext uri="{FF2B5EF4-FFF2-40B4-BE49-F238E27FC236}">
                <a16:creationId xmlns:a16="http://schemas.microsoft.com/office/drawing/2014/main" id="{DA6AC6F1-DBBD-4F7C-A94A-0728279FF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4F9A9A-56CC-4A55-BE5E-AC4A1E3A07D0}"/>
              </a:ext>
            </a:extLst>
          </p:cNvPr>
          <p:cNvSpPr>
            <a:spLocks noGrp="1"/>
          </p:cNvSpPr>
          <p:nvPr>
            <p:ph type="body" idx="1"/>
          </p:nvPr>
        </p:nvSpPr>
        <p:spPr>
          <a:xfrm>
            <a:off x="838200" y="1825625"/>
            <a:ext cx="10515600" cy="4241800"/>
          </a:xfrm>
          <a:prstGeom prst="rect">
            <a:avLst/>
          </a:prstGeom>
        </p:spPr>
        <p:txBody>
          <a:bodyPr vert="horz" lIns="91440" tIns="45720" rIns="91440" bIns="45720" rtlCol="0">
            <a:normAutofit/>
          </a:bodyPr>
          <a:lstStyle/>
          <a:p>
            <a:pPr lvl="0"/>
            <a:endParaRPr lang="en-GB"/>
          </a:p>
        </p:txBody>
      </p:sp>
      <p:sp>
        <p:nvSpPr>
          <p:cNvPr id="5" name="Footer Placeholder 4">
            <a:extLst>
              <a:ext uri="{FF2B5EF4-FFF2-40B4-BE49-F238E27FC236}">
                <a16:creationId xmlns:a16="http://schemas.microsoft.com/office/drawing/2014/main" id="{EAD1C930-088F-4E4D-9AC6-900E00390EDA}"/>
              </a:ext>
            </a:extLst>
          </p:cNvPr>
          <p:cNvSpPr>
            <a:spLocks noGrp="1"/>
          </p:cNvSpPr>
          <p:nvPr>
            <p:ph type="ftr" sz="quarter" idx="3"/>
          </p:nvPr>
        </p:nvSpPr>
        <p:spPr>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r>
              <a:rPr lang="en-US"/>
              <a:t>Module 1: Fusion Basics</a:t>
            </a:r>
            <a:endParaRPr lang="en-GB"/>
          </a:p>
        </p:txBody>
      </p:sp>
      <p:sp>
        <p:nvSpPr>
          <p:cNvPr id="6" name="Slide Number Placeholder 5">
            <a:extLst>
              <a:ext uri="{FF2B5EF4-FFF2-40B4-BE49-F238E27FC236}">
                <a16:creationId xmlns:a16="http://schemas.microsoft.com/office/drawing/2014/main" id="{4F3AB62F-277B-4B1C-B67C-640650BF43A2}"/>
              </a:ext>
            </a:extLst>
          </p:cNvPr>
          <p:cNvSpPr>
            <a:spLocks noGrp="1"/>
          </p:cNvSpPr>
          <p:nvPr>
            <p:ph type="sldNum" sz="quarter" idx="4"/>
          </p:nvPr>
        </p:nvSpPr>
        <p:spPr>
          <a:xfrm>
            <a:off x="8610600" y="6310312"/>
            <a:ext cx="2743200" cy="365125"/>
          </a:xfrm>
          <a:prstGeom prst="rect">
            <a:avLst/>
          </a:prstGeom>
        </p:spPr>
        <p:txBody>
          <a:bodyPr vert="horz" lIns="91440" tIns="45720" rIns="91440" bIns="45720" rtlCol="0" anchor="ctr"/>
          <a:lstStyle>
            <a:lvl1pPr marL="0" algn="r" defTabSz="914400" rtl="0" eaLnBrk="1" latinLnBrk="0" hangingPunct="1">
              <a:defRPr lang="en-GB" sz="1200" b="1" kern="1200" smtClean="0">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fld id="{607FDA0D-75C2-4509-B589-D4A45AB8915E}" type="slidenum">
              <a:rPr smtClean="0"/>
              <a:pPr/>
              <a:t>‹#›</a:t>
            </a:fld>
            <a:endParaRPr/>
          </a:p>
        </p:txBody>
      </p:sp>
    </p:spTree>
    <p:extLst>
      <p:ext uri="{BB962C8B-B14F-4D97-AF65-F5344CB8AC3E}">
        <p14:creationId xmlns:p14="http://schemas.microsoft.com/office/powerpoint/2010/main" val="2212381111"/>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4" r:id="rId3"/>
    <p:sldLayoutId id="2147483665" r:id="rId4"/>
    <p:sldLayoutId id="2147483668" r:id="rId5"/>
    <p:sldLayoutId id="2147483669" r:id="rId6"/>
    <p:sldLayoutId id="2147483670" r:id="rId7"/>
    <p:sldLayoutId id="2147483671" r:id="rId8"/>
    <p:sldLayoutId id="214748367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8ABFD-3CA8-430B-8E74-50E22754EEA5}"/>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t="21807" b="21807"/>
          <a:stretch/>
        </p:blipFill>
        <p:spPr>
          <a:xfrm>
            <a:off x="-1" y="0"/>
            <a:ext cx="12192000" cy="6858000"/>
          </a:xfrm>
          <a:prstGeom prst="rect">
            <a:avLst/>
          </a:prstGeom>
        </p:spPr>
      </p:pic>
      <p:sp>
        <p:nvSpPr>
          <p:cNvPr id="7" name="TextBox 6">
            <a:extLst>
              <a:ext uri="{FF2B5EF4-FFF2-40B4-BE49-F238E27FC236}">
                <a16:creationId xmlns:a16="http://schemas.microsoft.com/office/drawing/2014/main" id="{A82587E6-8122-4172-AE1C-52A834903BC1}"/>
              </a:ext>
            </a:extLst>
          </p:cNvPr>
          <p:cNvSpPr txBox="1"/>
          <p:nvPr userDrawn="1"/>
        </p:nvSpPr>
        <p:spPr>
          <a:xfrm>
            <a:off x="-1" y="6065288"/>
            <a:ext cx="12192000" cy="792000"/>
          </a:xfrm>
          <a:prstGeom prst="rect">
            <a:avLst/>
          </a:prstGeom>
          <a:solidFill>
            <a:schemeClr val="bg1">
              <a:alpha val="75000"/>
            </a:schemeClr>
          </a:solidFill>
        </p:spPr>
        <p:txBody>
          <a:bodyPr wrap="square" rtlCol="0">
            <a:spAutoFit/>
          </a:bodyPr>
          <a:lstStyle/>
          <a:p>
            <a:endParaRPr lang="en-GB"/>
          </a:p>
        </p:txBody>
      </p:sp>
      <p:sp>
        <p:nvSpPr>
          <p:cNvPr id="2" name="Title Placeholder 1">
            <a:extLst>
              <a:ext uri="{FF2B5EF4-FFF2-40B4-BE49-F238E27FC236}">
                <a16:creationId xmlns:a16="http://schemas.microsoft.com/office/drawing/2014/main" id="{DA6AC6F1-DBBD-4F7C-A94A-0728279FF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4F9A9A-56CC-4A55-BE5E-AC4A1E3A07D0}"/>
              </a:ext>
            </a:extLst>
          </p:cNvPr>
          <p:cNvSpPr>
            <a:spLocks noGrp="1"/>
          </p:cNvSpPr>
          <p:nvPr>
            <p:ph type="body" idx="1"/>
          </p:nvPr>
        </p:nvSpPr>
        <p:spPr>
          <a:xfrm>
            <a:off x="838200" y="1825625"/>
            <a:ext cx="10515600" cy="4241800"/>
          </a:xfrm>
          <a:prstGeom prst="rect">
            <a:avLst/>
          </a:prstGeom>
        </p:spPr>
        <p:txBody>
          <a:bodyPr vert="horz" lIns="91440" tIns="45720" rIns="91440" bIns="45720" rtlCol="0">
            <a:normAutofit/>
          </a:bodyPr>
          <a:lstStyle/>
          <a:p>
            <a:pPr lvl="0"/>
            <a:endParaRPr lang="en-GB"/>
          </a:p>
        </p:txBody>
      </p:sp>
      <p:sp>
        <p:nvSpPr>
          <p:cNvPr id="5" name="Footer Placeholder 4">
            <a:extLst>
              <a:ext uri="{FF2B5EF4-FFF2-40B4-BE49-F238E27FC236}">
                <a16:creationId xmlns:a16="http://schemas.microsoft.com/office/drawing/2014/main" id="{EAD1C930-088F-4E4D-9AC6-900E00390EDA}"/>
              </a:ext>
            </a:extLst>
          </p:cNvPr>
          <p:cNvSpPr>
            <a:spLocks noGrp="1"/>
          </p:cNvSpPr>
          <p:nvPr>
            <p:ph type="ftr" sz="quarter" idx="3"/>
          </p:nvPr>
        </p:nvSpPr>
        <p:spPr>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r>
              <a:rPr lang="en-US"/>
              <a:t>Module 1: Fusion Basics</a:t>
            </a:r>
            <a:endParaRPr lang="en-GB"/>
          </a:p>
        </p:txBody>
      </p:sp>
      <p:sp>
        <p:nvSpPr>
          <p:cNvPr id="6" name="Slide Number Placeholder 5">
            <a:extLst>
              <a:ext uri="{FF2B5EF4-FFF2-40B4-BE49-F238E27FC236}">
                <a16:creationId xmlns:a16="http://schemas.microsoft.com/office/drawing/2014/main" id="{4F3AB62F-277B-4B1C-B67C-640650BF43A2}"/>
              </a:ext>
            </a:extLst>
          </p:cNvPr>
          <p:cNvSpPr>
            <a:spLocks noGrp="1"/>
          </p:cNvSpPr>
          <p:nvPr>
            <p:ph type="sldNum" sz="quarter" idx="4"/>
          </p:nvPr>
        </p:nvSpPr>
        <p:spPr>
          <a:xfrm>
            <a:off x="8610600" y="6310312"/>
            <a:ext cx="2743200" cy="365125"/>
          </a:xfrm>
          <a:prstGeom prst="rect">
            <a:avLst/>
          </a:prstGeom>
        </p:spPr>
        <p:txBody>
          <a:bodyPr vert="horz" lIns="91440" tIns="45720" rIns="91440" bIns="45720" rtlCol="0" anchor="ctr"/>
          <a:lstStyle>
            <a:lvl1pPr marL="0" algn="r" defTabSz="914400" rtl="0" eaLnBrk="1" latinLnBrk="0" hangingPunct="1">
              <a:defRPr lang="en-GB" sz="1200" b="1" kern="1200" smtClean="0">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fld id="{607FDA0D-75C2-4509-B589-D4A45AB8915E}" type="slidenum">
              <a:rPr smtClean="0"/>
              <a:pPr/>
              <a:t>‹#›</a:t>
            </a:fld>
            <a:endParaRPr/>
          </a:p>
        </p:txBody>
      </p:sp>
    </p:spTree>
    <p:extLst>
      <p:ext uri="{BB962C8B-B14F-4D97-AF65-F5344CB8AC3E}">
        <p14:creationId xmlns:p14="http://schemas.microsoft.com/office/powerpoint/2010/main" val="271926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16_AEE5D38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1C_354D63B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inyurl.com/4ybcpw6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inyurl.com/4ybcpw65"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bs.nl/nl-nl/economie/industrie-en-energie/energietransiti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2D_63E9945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tinyurl.com/ye55fpxv"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tinyurl.com/4ybcpw65"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microsoft.com/office/2018/10/relationships/comments" Target="../comments/modernComment_131_A89B3C1F.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fusenet.eu/" TargetMode="External"/><Relationship Id="rId2" Type="http://schemas.openxmlformats.org/officeDocument/2006/relationships/hyperlink" Target="https://fusenet.eu/education/materials"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3BDD3F0F-3E08-4011-BD74-D28F6D4E560E}"/>
              </a:ext>
            </a:extLst>
          </p:cNvPr>
          <p:cNvSpPr/>
          <p:nvPr/>
        </p:nvSpPr>
        <p:spPr>
          <a:xfrm>
            <a:off x="-18662" y="0"/>
            <a:ext cx="6714661" cy="3943350"/>
          </a:xfrm>
          <a:custGeom>
            <a:avLst/>
            <a:gdLst>
              <a:gd name="connsiteX0" fmla="*/ 0 w 8743950"/>
              <a:gd name="connsiteY0" fmla="*/ 0 h 5167311"/>
              <a:gd name="connsiteX1" fmla="*/ 8743950 w 8743950"/>
              <a:gd name="connsiteY1" fmla="*/ 0 h 5167311"/>
              <a:gd name="connsiteX2" fmla="*/ 8743950 w 8743950"/>
              <a:gd name="connsiteY2" fmla="*/ 5167311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7534275 w 8743950"/>
              <a:gd name="connsiteY2" fmla="*/ 3195636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8458200 w 8743950"/>
              <a:gd name="connsiteY2" fmla="*/ 2605086 h 5167311"/>
              <a:gd name="connsiteX3" fmla="*/ 0 w 8743950"/>
              <a:gd name="connsiteY3" fmla="*/ 5167311 h 5167311"/>
              <a:gd name="connsiteX4" fmla="*/ 0 w 8743950"/>
              <a:gd name="connsiteY4" fmla="*/ 0 h 5167311"/>
              <a:gd name="connsiteX0" fmla="*/ 0 w 8458200"/>
              <a:gd name="connsiteY0" fmla="*/ 0 h 5167311"/>
              <a:gd name="connsiteX1" fmla="*/ 7858125 w 8458200"/>
              <a:gd name="connsiteY1" fmla="*/ 85725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5167311"/>
              <a:gd name="connsiteX1" fmla="*/ 8105775 w 8458200"/>
              <a:gd name="connsiteY1" fmla="*/ 0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3109911"/>
              <a:gd name="connsiteX1" fmla="*/ 8105775 w 8458200"/>
              <a:gd name="connsiteY1" fmla="*/ 0 h 3109911"/>
              <a:gd name="connsiteX2" fmla="*/ 8458200 w 8458200"/>
              <a:gd name="connsiteY2" fmla="*/ 2605086 h 3109911"/>
              <a:gd name="connsiteX3" fmla="*/ 323850 w 8458200"/>
              <a:gd name="connsiteY3" fmla="*/ 3109911 h 3109911"/>
              <a:gd name="connsiteX4" fmla="*/ 0 w 8458200"/>
              <a:gd name="connsiteY4" fmla="*/ 0 h 3109911"/>
              <a:gd name="connsiteX0" fmla="*/ 0 w 8458200"/>
              <a:gd name="connsiteY0" fmla="*/ 0 h 4967286"/>
              <a:gd name="connsiteX1" fmla="*/ 8105775 w 8458200"/>
              <a:gd name="connsiteY1" fmla="*/ 0 h 4967286"/>
              <a:gd name="connsiteX2" fmla="*/ 8458200 w 8458200"/>
              <a:gd name="connsiteY2" fmla="*/ 2605086 h 4967286"/>
              <a:gd name="connsiteX3" fmla="*/ 19050 w 8458200"/>
              <a:gd name="connsiteY3" fmla="*/ 4967286 h 4967286"/>
              <a:gd name="connsiteX4" fmla="*/ 0 w 8458200"/>
              <a:gd name="connsiteY4" fmla="*/ 0 h 496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4967286">
                <a:moveTo>
                  <a:pt x="0" y="0"/>
                </a:moveTo>
                <a:lnTo>
                  <a:pt x="8105775" y="0"/>
                </a:lnTo>
                <a:lnTo>
                  <a:pt x="8458200" y="2605086"/>
                </a:lnTo>
                <a:lnTo>
                  <a:pt x="19050" y="4967286"/>
                </a:lnTo>
                <a:lnTo>
                  <a:pt x="0" y="0"/>
                </a:lnTo>
                <a:close/>
              </a:path>
            </a:pathLst>
          </a:custGeom>
          <a:solidFill>
            <a:srgbClr val="F36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105637D6-80C8-46AF-AF5D-3DA844477197}"/>
              </a:ext>
            </a:extLst>
          </p:cNvPr>
          <p:cNvSpPr txBox="1"/>
          <p:nvPr/>
        </p:nvSpPr>
        <p:spPr>
          <a:xfrm>
            <a:off x="520182" y="162847"/>
            <a:ext cx="6097554" cy="22775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Module 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5400" b="0" i="0" u="none" strike="noStrike" kern="1200" cap="none" spc="0" normalizeH="0" baseline="0" noProof="0" dirty="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Fusie</a:t>
            </a:r>
            <a:r>
              <a:rPr kumimoji="0" lang="en-US" sz="5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Basis</a:t>
            </a:r>
            <a:endParaRPr kumimoji="0" lang="en-GB" sz="4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622EA61F-6B29-4CC2-9474-981EAD4B3544}"/>
              </a:ext>
            </a:extLst>
          </p:cNvPr>
          <p:cNvSpPr txBox="1"/>
          <p:nvPr/>
        </p:nvSpPr>
        <p:spPr>
          <a:xfrm>
            <a:off x="-3823359" y="0"/>
            <a:ext cx="3535275" cy="5262979"/>
          </a:xfrm>
          <a:prstGeom prst="rect">
            <a:avLst/>
          </a:prstGeom>
          <a:solidFill>
            <a:schemeClr val="accent1">
              <a:lumMod val="50000"/>
            </a:schemeClr>
          </a:solidFill>
        </p:spPr>
        <p:txBody>
          <a:bodyPr wrap="square" rtlCol="0">
            <a:spAutoFit/>
          </a:bodyPr>
          <a:lstStyle/>
          <a:p>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Voel</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je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vrij</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om de slides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aan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te</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passen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naar</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eigen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voorkeur</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t>
            </a:r>
          </a:p>
          <a:p>
            <a:endPar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a:p>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Door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te</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kiezen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voor</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Nieuwe</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dia</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wordt</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slide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ingeladen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in het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huidige</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thema</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(met headers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slide-</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nummers</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Door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te</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kiezen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voor</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Indeling</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kunnen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er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verschillende</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varianten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van de slides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worden</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geselecteerd</a:t>
            </a:r>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t>
            </a:r>
            <a:endParaRPr lang="en-GB"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59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5BA3-3074-4480-9B89-D52B0B64EECF}"/>
              </a:ext>
            </a:extLst>
          </p:cNvPr>
          <p:cNvSpPr>
            <a:spLocks noGrp="1"/>
          </p:cNvSpPr>
          <p:nvPr>
            <p:ph type="title"/>
          </p:nvPr>
        </p:nvSpPr>
        <p:spPr/>
        <p:txBody>
          <a:bodyPr/>
          <a:lstStyle/>
          <a:p>
            <a:r>
              <a:rPr lang="en-US" err="1"/>
              <a:t>Atomen</a:t>
            </a:r>
            <a:r>
              <a:rPr lang="en-US"/>
              <a:t> </a:t>
            </a:r>
            <a:r>
              <a:rPr lang="en-US" err="1"/>
              <a:t>en</a:t>
            </a:r>
            <a:r>
              <a:rPr lang="en-US"/>
              <a:t> </a:t>
            </a:r>
            <a:r>
              <a:rPr lang="en-US" err="1"/>
              <a:t>ionen</a:t>
            </a:r>
            <a:endParaRPr lang="en-GB"/>
          </a:p>
        </p:txBody>
      </p:sp>
      <p:sp>
        <p:nvSpPr>
          <p:cNvPr id="3" name="Content Placeholder 2">
            <a:extLst>
              <a:ext uri="{FF2B5EF4-FFF2-40B4-BE49-F238E27FC236}">
                <a16:creationId xmlns:a16="http://schemas.microsoft.com/office/drawing/2014/main" id="{44ECC6D6-1A1B-4A5A-B134-63231AAF6C0A}"/>
              </a:ext>
            </a:extLst>
          </p:cNvPr>
          <p:cNvSpPr>
            <a:spLocks noGrp="1"/>
          </p:cNvSpPr>
          <p:nvPr>
            <p:ph idx="1"/>
          </p:nvPr>
        </p:nvSpPr>
        <p:spPr/>
        <p:txBody>
          <a:bodyPr/>
          <a:lstStyle/>
          <a:p>
            <a:r>
              <a:rPr lang="en-US" err="1"/>
              <a:t>Atomen</a:t>
            </a:r>
            <a:endParaRPr lang="en-US"/>
          </a:p>
          <a:p>
            <a:pPr lvl="1"/>
            <a:r>
              <a:rPr lang="en-US" err="1"/>
              <a:t>Neutraal</a:t>
            </a:r>
            <a:endParaRPr lang="en-US"/>
          </a:p>
          <a:p>
            <a:pPr lvl="1"/>
            <a:endParaRPr lang="en-US"/>
          </a:p>
          <a:p>
            <a:pPr lvl="1"/>
            <a:endParaRPr lang="en-US"/>
          </a:p>
          <a:p>
            <a:r>
              <a:rPr lang="en-US" err="1"/>
              <a:t>Ionen</a:t>
            </a:r>
            <a:endParaRPr lang="en-US"/>
          </a:p>
          <a:p>
            <a:pPr lvl="1"/>
            <a:r>
              <a:rPr lang="en-US" err="1"/>
              <a:t>Geladen</a:t>
            </a:r>
            <a:endParaRPr lang="en-US"/>
          </a:p>
          <a:p>
            <a:pPr lvl="1"/>
            <a:r>
              <a:rPr lang="en-US" err="1"/>
              <a:t>Kunnen</a:t>
            </a:r>
            <a:r>
              <a:rPr lang="en-US"/>
              <a:t> </a:t>
            </a:r>
            <a:r>
              <a:rPr lang="en-US" err="1">
                <a:solidFill>
                  <a:srgbClr val="F36F2C"/>
                </a:solidFill>
              </a:rPr>
              <a:t>positief</a:t>
            </a:r>
            <a:r>
              <a:rPr lang="en-US">
                <a:solidFill>
                  <a:srgbClr val="F36F2C"/>
                </a:solidFill>
              </a:rPr>
              <a:t> </a:t>
            </a:r>
            <a:endParaRPr lang="en-GB"/>
          </a:p>
        </p:txBody>
      </p:sp>
      <p:sp>
        <p:nvSpPr>
          <p:cNvPr id="4" name="Footer Placeholder 3">
            <a:extLst>
              <a:ext uri="{FF2B5EF4-FFF2-40B4-BE49-F238E27FC236}">
                <a16:creationId xmlns:a16="http://schemas.microsoft.com/office/drawing/2014/main" id="{182485C1-F864-41E7-970B-01DEBFB46780}"/>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8752E121-8A61-4318-9125-A95EFAEE833D}"/>
              </a:ext>
            </a:extLst>
          </p:cNvPr>
          <p:cNvSpPr>
            <a:spLocks noGrp="1"/>
          </p:cNvSpPr>
          <p:nvPr>
            <p:ph type="sldNum" sz="quarter" idx="12"/>
          </p:nvPr>
        </p:nvSpPr>
        <p:spPr/>
        <p:txBody>
          <a:bodyPr/>
          <a:lstStyle/>
          <a:p>
            <a:fld id="{607FDA0D-75C2-4509-B589-D4A45AB8915E}" type="slidenum">
              <a:rPr lang="en-GB" smtClean="0"/>
              <a:t>10</a:t>
            </a:fld>
            <a:endParaRPr lang="en-GB"/>
          </a:p>
        </p:txBody>
      </p:sp>
      <p:grpSp>
        <p:nvGrpSpPr>
          <p:cNvPr id="8" name="Group 7">
            <a:extLst>
              <a:ext uri="{FF2B5EF4-FFF2-40B4-BE49-F238E27FC236}">
                <a16:creationId xmlns:a16="http://schemas.microsoft.com/office/drawing/2014/main" id="{66B05296-624F-449B-ADC5-9D9EF0760EA9}"/>
              </a:ext>
            </a:extLst>
          </p:cNvPr>
          <p:cNvGrpSpPr/>
          <p:nvPr/>
        </p:nvGrpSpPr>
        <p:grpSpPr>
          <a:xfrm>
            <a:off x="5273108" y="1446213"/>
            <a:ext cx="2172592" cy="2826871"/>
            <a:chOff x="8039831" y="1883447"/>
            <a:chExt cx="2172592" cy="2826871"/>
          </a:xfrm>
        </p:grpSpPr>
        <p:pic>
          <p:nvPicPr>
            <p:cNvPr id="6" name="Content Placeholder 14" descr="Diagram, schematic&#10;&#10;Description automatically generated">
              <a:extLst>
                <a:ext uri="{FF2B5EF4-FFF2-40B4-BE49-F238E27FC236}">
                  <a16:creationId xmlns:a16="http://schemas.microsoft.com/office/drawing/2014/main" id="{C9B9B5FE-2A2C-42A2-8106-E963C72D4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831" y="1883447"/>
              <a:ext cx="2172592" cy="2343980"/>
            </a:xfrm>
            <a:prstGeom prst="rect">
              <a:avLst/>
            </a:prstGeom>
          </p:spPr>
        </p:pic>
        <p:sp>
          <p:nvSpPr>
            <p:cNvPr id="7" name="TextBox 6">
              <a:extLst>
                <a:ext uri="{FF2B5EF4-FFF2-40B4-BE49-F238E27FC236}">
                  <a16:creationId xmlns:a16="http://schemas.microsoft.com/office/drawing/2014/main" id="{B95BB05F-368B-482D-9C61-1137962FB737}"/>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D9511E3E-E874-4317-ABC1-716AD24DC4EC}"/>
              </a:ext>
            </a:extLst>
          </p:cNvPr>
          <p:cNvGrpSpPr/>
          <p:nvPr/>
        </p:nvGrpSpPr>
        <p:grpSpPr>
          <a:xfrm>
            <a:off x="9882755" y="1414464"/>
            <a:ext cx="2172592" cy="2826871"/>
            <a:chOff x="8039831" y="1883447"/>
            <a:chExt cx="2172592" cy="2826871"/>
          </a:xfrm>
        </p:grpSpPr>
        <p:pic>
          <p:nvPicPr>
            <p:cNvPr id="11" name="Content Placeholder 14">
              <a:extLst>
                <a:ext uri="{FF2B5EF4-FFF2-40B4-BE49-F238E27FC236}">
                  <a16:creationId xmlns:a16="http://schemas.microsoft.com/office/drawing/2014/main" id="{47A2E0E6-E914-42E0-891F-1AA0BEEEB9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9831" y="1883447"/>
              <a:ext cx="2172592" cy="2343979"/>
            </a:xfrm>
            <a:prstGeom prst="rect">
              <a:avLst/>
            </a:prstGeom>
          </p:spPr>
        </p:pic>
        <p:sp>
          <p:nvSpPr>
            <p:cNvPr id="12" name="TextBox 11">
              <a:extLst>
                <a:ext uri="{FF2B5EF4-FFF2-40B4-BE49-F238E27FC236}">
                  <a16:creationId xmlns:a16="http://schemas.microsoft.com/office/drawing/2014/main" id="{8784CF2E-F425-4CCC-BDB6-5CF14ADD586D}"/>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US" sz="2800" baseline="300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0AD8533F-8548-41F0-A2AF-96A14E12A8BB}"/>
              </a:ext>
            </a:extLst>
          </p:cNvPr>
          <p:cNvGrpSpPr/>
          <p:nvPr/>
        </p:nvGrpSpPr>
        <p:grpSpPr>
          <a:xfrm>
            <a:off x="7589588" y="1414464"/>
            <a:ext cx="2172592" cy="2826871"/>
            <a:chOff x="8039831" y="1883447"/>
            <a:chExt cx="2172592" cy="2826871"/>
          </a:xfrm>
        </p:grpSpPr>
        <p:pic>
          <p:nvPicPr>
            <p:cNvPr id="14" name="Content Placeholder 14">
              <a:extLst>
                <a:ext uri="{FF2B5EF4-FFF2-40B4-BE49-F238E27FC236}">
                  <a16:creationId xmlns:a16="http://schemas.microsoft.com/office/drawing/2014/main" id="{F5C3B020-A750-4D9F-9020-23D436395F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39831" y="1883447"/>
              <a:ext cx="2172592" cy="2343979"/>
            </a:xfrm>
            <a:prstGeom prst="rect">
              <a:avLst/>
            </a:prstGeom>
          </p:spPr>
        </p:pic>
        <p:sp>
          <p:nvSpPr>
            <p:cNvPr id="15" name="TextBox 14">
              <a:extLst>
                <a:ext uri="{FF2B5EF4-FFF2-40B4-BE49-F238E27FC236}">
                  <a16:creationId xmlns:a16="http://schemas.microsoft.com/office/drawing/2014/main" id="{487650DA-449E-4C01-820C-D065E8662875}"/>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US" sz="2800" baseline="300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2160946B-90A8-4783-A81E-DADB4A58AC12}"/>
              </a:ext>
            </a:extLst>
          </p:cNvPr>
          <p:cNvSpPr txBox="1"/>
          <p:nvPr/>
        </p:nvSpPr>
        <p:spPr>
          <a:xfrm>
            <a:off x="4038668" y="4635449"/>
            <a:ext cx="6096000" cy="523220"/>
          </a:xfrm>
          <a:prstGeom prst="rect">
            <a:avLst/>
          </a:prstGeom>
          <a:noFill/>
        </p:spPr>
        <p:txBody>
          <a:bodyPr wrap="square">
            <a:spAutoFit/>
          </a:bodyPr>
          <a:lstStyle/>
          <a:p>
            <a:r>
              <a:rPr kumimoji="0" lang="en-US" sz="28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of </a:t>
            </a:r>
            <a:r>
              <a:rPr kumimoji="0" lang="en-US" sz="2800" b="0" i="0" u="none" strike="noStrike" kern="1200" cap="none" spc="0" normalizeH="0" baseline="0" noProof="0" err="1">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negatief</a:t>
            </a:r>
            <a:endParaRPr lang="en-GB" sz="1400">
              <a:solidFill>
                <a:srgbClr val="F36F2C"/>
              </a:solidFill>
            </a:endParaRPr>
          </a:p>
        </p:txBody>
      </p:sp>
    </p:spTree>
    <p:extLst>
      <p:ext uri="{BB962C8B-B14F-4D97-AF65-F5344CB8AC3E}">
        <p14:creationId xmlns:p14="http://schemas.microsoft.com/office/powerpoint/2010/main" val="18742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D8DE-5D12-4B37-8287-7D506ED4BE00}"/>
              </a:ext>
            </a:extLst>
          </p:cNvPr>
          <p:cNvSpPr>
            <a:spLocks noGrp="1"/>
          </p:cNvSpPr>
          <p:nvPr>
            <p:ph type="title"/>
          </p:nvPr>
        </p:nvSpPr>
        <p:spPr/>
        <p:txBody>
          <a:bodyPr/>
          <a:lstStyle/>
          <a:p>
            <a:r>
              <a:rPr lang="en-US"/>
              <a:t>Lading</a:t>
            </a:r>
            <a:endParaRPr lang="en-GB">
              <a:solidFill>
                <a:srgbClr val="F36F2C"/>
              </a:solidFill>
            </a:endParaRPr>
          </a:p>
        </p:txBody>
      </p:sp>
      <p:pic>
        <p:nvPicPr>
          <p:cNvPr id="7" name="Content Placeholder 6" descr="Graphical user interface, application&#10;&#10;Description automatically generated">
            <a:extLst>
              <a:ext uri="{FF2B5EF4-FFF2-40B4-BE49-F238E27FC236}">
                <a16:creationId xmlns:a16="http://schemas.microsoft.com/office/drawing/2014/main" id="{9ECCC377-B2CA-46C2-B7BC-5156E8BFAE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29" b="69714"/>
          <a:stretch/>
        </p:blipFill>
        <p:spPr>
          <a:xfrm>
            <a:off x="7241358" y="2675730"/>
            <a:ext cx="3554428" cy="1325563"/>
          </a:xfrm>
        </p:spPr>
      </p:pic>
      <p:sp>
        <p:nvSpPr>
          <p:cNvPr id="4" name="Footer Placeholder 3">
            <a:extLst>
              <a:ext uri="{FF2B5EF4-FFF2-40B4-BE49-F238E27FC236}">
                <a16:creationId xmlns:a16="http://schemas.microsoft.com/office/drawing/2014/main" id="{7899AC82-42D7-4A81-B263-B93AF12A6167}"/>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B2E3EDBE-A76F-43DC-86F4-1405BA29A108}"/>
              </a:ext>
            </a:extLst>
          </p:cNvPr>
          <p:cNvSpPr>
            <a:spLocks noGrp="1"/>
          </p:cNvSpPr>
          <p:nvPr>
            <p:ph type="sldNum" sz="quarter" idx="12"/>
          </p:nvPr>
        </p:nvSpPr>
        <p:spPr/>
        <p:txBody>
          <a:bodyPr/>
          <a:lstStyle/>
          <a:p>
            <a:fld id="{607FDA0D-75C2-4509-B589-D4A45AB8915E}" type="slidenum">
              <a:rPr lang="en-GB" smtClean="0"/>
              <a:t>11</a:t>
            </a:fld>
            <a:endParaRPr lang="en-GB"/>
          </a:p>
        </p:txBody>
      </p:sp>
      <p:sp>
        <p:nvSpPr>
          <p:cNvPr id="14" name="Content Placeholder 6">
            <a:extLst>
              <a:ext uri="{FF2B5EF4-FFF2-40B4-BE49-F238E27FC236}">
                <a16:creationId xmlns:a16="http://schemas.microsoft.com/office/drawing/2014/main" id="{8DE42C45-2266-45CE-878A-C25A2CC39807}"/>
              </a:ext>
            </a:extLst>
          </p:cNvPr>
          <p:cNvSpPr txBox="1">
            <a:spLocks/>
          </p:cNvSpPr>
          <p:nvPr/>
        </p:nvSpPr>
        <p:spPr>
          <a:xfrm>
            <a:off x="838200" y="1690688"/>
            <a:ext cx="10515600" cy="437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Geladen</a:t>
            </a:r>
            <a:r>
              <a:rPr lang="en-US"/>
              <a:t> </a:t>
            </a:r>
            <a:r>
              <a:rPr lang="en-US" err="1"/>
              <a:t>deeltjes</a:t>
            </a:r>
            <a:r>
              <a:rPr lang="en-US"/>
              <a:t> </a:t>
            </a:r>
            <a:r>
              <a:rPr lang="en-US" err="1"/>
              <a:t>beïnvloeden</a:t>
            </a:r>
            <a:r>
              <a:rPr lang="en-US"/>
              <a:t> </a:t>
            </a:r>
            <a:r>
              <a:rPr lang="en-US" err="1"/>
              <a:t>elkaar</a:t>
            </a:r>
            <a:endParaRPr lang="en-US"/>
          </a:p>
        </p:txBody>
      </p:sp>
      <p:sp>
        <p:nvSpPr>
          <p:cNvPr id="16" name="TextBox 15">
            <a:extLst>
              <a:ext uri="{FF2B5EF4-FFF2-40B4-BE49-F238E27FC236}">
                <a16:creationId xmlns:a16="http://schemas.microsoft.com/office/drawing/2014/main" id="{20D73B23-42FF-469D-9851-8D1457BD73D3}"/>
              </a:ext>
            </a:extLst>
          </p:cNvPr>
          <p:cNvSpPr txBox="1"/>
          <p:nvPr/>
        </p:nvSpPr>
        <p:spPr>
          <a:xfrm>
            <a:off x="1575437" y="5326409"/>
            <a:ext cx="3802808" cy="584775"/>
          </a:xfrm>
          <a:prstGeom prst="rect">
            <a:avLst/>
          </a:prstGeom>
          <a:noFill/>
        </p:spPr>
        <p:txBody>
          <a:bodyPr wrap="square" rtlCol="0">
            <a:spAutoFit/>
          </a:bodyPr>
          <a:lstStyle/>
          <a:p>
            <a:pPr algn="ctr"/>
            <a:r>
              <a:rPr lang="en-US" sz="3200" err="1">
                <a:solidFill>
                  <a:srgbClr val="F36F2C"/>
                </a:solidFill>
                <a:latin typeface="Tahoma" panose="020B0604030504040204" pitchFamily="34" charset="0"/>
                <a:ea typeface="Tahoma" panose="020B0604030504040204" pitchFamily="34" charset="0"/>
                <a:cs typeface="Tahoma" panose="020B0604030504040204" pitchFamily="34" charset="0"/>
              </a:rPr>
              <a:t>Aantrekking</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8F3EFD96-85CE-41C8-998D-709D3B7B91D3}"/>
              </a:ext>
            </a:extLst>
          </p:cNvPr>
          <p:cNvSpPr txBox="1"/>
          <p:nvPr/>
        </p:nvSpPr>
        <p:spPr>
          <a:xfrm>
            <a:off x="6561236" y="5326409"/>
            <a:ext cx="4914672" cy="584775"/>
          </a:xfrm>
          <a:prstGeom prst="rect">
            <a:avLst/>
          </a:prstGeom>
          <a:noFill/>
        </p:spPr>
        <p:txBody>
          <a:bodyPr wrap="square" rtlCol="0">
            <a:spAutoFit/>
          </a:bodyPr>
          <a:lstStyle/>
          <a:p>
            <a:pPr algn="ctr"/>
            <a:r>
              <a:rPr lang="en-US" sz="3200" err="1">
                <a:solidFill>
                  <a:srgbClr val="F36F2C"/>
                </a:solidFill>
                <a:latin typeface="Tahoma" panose="020B0604030504040204" pitchFamily="34" charset="0"/>
                <a:ea typeface="Tahoma" panose="020B0604030504040204" pitchFamily="34" charset="0"/>
                <a:cs typeface="Tahoma" panose="020B0604030504040204" pitchFamily="34" charset="0"/>
              </a:rPr>
              <a:t>Afstoting</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 (+/+) or (-/-)</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62FE6ED4-9A0B-452E-BCD0-DEA82CF86948}"/>
              </a:ext>
            </a:extLst>
          </p:cNvPr>
          <p:cNvGrpSpPr/>
          <p:nvPr/>
        </p:nvGrpSpPr>
        <p:grpSpPr>
          <a:xfrm>
            <a:off x="1310639" y="3452653"/>
            <a:ext cx="3642360" cy="1325563"/>
            <a:chOff x="1310639" y="3452653"/>
            <a:chExt cx="3642360" cy="1325563"/>
          </a:xfrm>
        </p:grpSpPr>
        <p:pic>
          <p:nvPicPr>
            <p:cNvPr id="9" name="Content Placeholder 6" descr="Graphical user interface, application&#10;&#10;Description automatically generated">
              <a:extLst>
                <a:ext uri="{FF2B5EF4-FFF2-40B4-BE49-F238E27FC236}">
                  <a16:creationId xmlns:a16="http://schemas.microsoft.com/office/drawing/2014/main" id="{1FCA8F55-7EB2-4FF6-B13E-0D739A42ADB3}"/>
                </a:ext>
              </a:extLst>
            </p:cNvPr>
            <p:cNvPicPr>
              <a:picLocks noChangeAspect="1"/>
            </p:cNvPicPr>
            <p:nvPr/>
          </p:nvPicPr>
          <p:blipFill rotWithShape="1">
            <a:blip r:embed="rId2">
              <a:extLst>
                <a:ext uri="{28A0092B-C50C-407E-A947-70E740481C1C}">
                  <a14:useLocalDpi xmlns:a14="http://schemas.microsoft.com/office/drawing/2010/main" val="0"/>
                </a:ext>
              </a:extLst>
            </a:blip>
            <a:srcRect l="26357" r="28073" b="69714"/>
            <a:stretch/>
          </p:blipFill>
          <p:spPr>
            <a:xfrm>
              <a:off x="1310639" y="3452653"/>
              <a:ext cx="3642360" cy="1325563"/>
            </a:xfrm>
            <a:prstGeom prst="rect">
              <a:avLst/>
            </a:prstGeom>
          </p:spPr>
        </p:pic>
        <p:sp>
          <p:nvSpPr>
            <p:cNvPr id="18" name="Arrow: Right 17">
              <a:extLst>
                <a:ext uri="{FF2B5EF4-FFF2-40B4-BE49-F238E27FC236}">
                  <a16:creationId xmlns:a16="http://schemas.microsoft.com/office/drawing/2014/main" id="{A0D23718-7BD1-40EC-9307-7723ACF54DCF}"/>
                </a:ext>
              </a:extLst>
            </p:cNvPr>
            <p:cNvSpPr/>
            <p:nvPr/>
          </p:nvSpPr>
          <p:spPr>
            <a:xfrm>
              <a:off x="2651760" y="3856134"/>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3F63A820-4E50-4C69-BB5E-03B0ED2410E8}"/>
                </a:ext>
              </a:extLst>
            </p:cNvPr>
            <p:cNvSpPr/>
            <p:nvPr/>
          </p:nvSpPr>
          <p:spPr>
            <a:xfrm rot="10800000">
              <a:off x="3200399" y="3856134"/>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D5BE54A-A45F-4738-AEFE-9E86E5E5B06B}"/>
              </a:ext>
            </a:extLst>
          </p:cNvPr>
          <p:cNvGrpSpPr/>
          <p:nvPr/>
        </p:nvGrpSpPr>
        <p:grpSpPr>
          <a:xfrm>
            <a:off x="6819902" y="3102547"/>
            <a:ext cx="4427820" cy="350106"/>
            <a:chOff x="6819902" y="3102547"/>
            <a:chExt cx="4427820" cy="350106"/>
          </a:xfrm>
        </p:grpSpPr>
        <p:sp>
          <p:nvSpPr>
            <p:cNvPr id="20" name="Arrow: Right 19">
              <a:extLst>
                <a:ext uri="{FF2B5EF4-FFF2-40B4-BE49-F238E27FC236}">
                  <a16:creationId xmlns:a16="http://schemas.microsoft.com/office/drawing/2014/main" id="{D8C607D6-C8F6-4179-A32B-E4FCEB05C19E}"/>
                </a:ext>
              </a:extLst>
            </p:cNvPr>
            <p:cNvSpPr/>
            <p:nvPr/>
          </p:nvSpPr>
          <p:spPr>
            <a:xfrm rot="10800000">
              <a:off x="6819902" y="3102547"/>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AA1B058B-D6D7-415C-812E-B6C54DAD3634}"/>
                </a:ext>
              </a:extLst>
            </p:cNvPr>
            <p:cNvSpPr/>
            <p:nvPr/>
          </p:nvSpPr>
          <p:spPr>
            <a:xfrm>
              <a:off x="10851482" y="3102547"/>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D4E3D6E3-11C1-4225-84F3-DC63D9E9CE02}"/>
              </a:ext>
            </a:extLst>
          </p:cNvPr>
          <p:cNvGrpSpPr/>
          <p:nvPr/>
        </p:nvGrpSpPr>
        <p:grpSpPr>
          <a:xfrm>
            <a:off x="6819902" y="4077810"/>
            <a:ext cx="4427820" cy="1339155"/>
            <a:chOff x="6819902" y="4077810"/>
            <a:chExt cx="4427820" cy="1339155"/>
          </a:xfrm>
        </p:grpSpPr>
        <p:pic>
          <p:nvPicPr>
            <p:cNvPr id="8" name="Content Placeholder 6" descr="Graphical user interface, application&#10;&#10;Description automatically generated">
              <a:extLst>
                <a:ext uri="{FF2B5EF4-FFF2-40B4-BE49-F238E27FC236}">
                  <a16:creationId xmlns:a16="http://schemas.microsoft.com/office/drawing/2014/main" id="{3AE6A835-ED4B-4104-8A91-E89EC4977E16}"/>
                </a:ext>
              </a:extLst>
            </p:cNvPr>
            <p:cNvPicPr>
              <a:picLocks noChangeAspect="1"/>
            </p:cNvPicPr>
            <p:nvPr/>
          </p:nvPicPr>
          <p:blipFill rotWithShape="1">
            <a:blip r:embed="rId2">
              <a:extLst>
                <a:ext uri="{28A0092B-C50C-407E-A947-70E740481C1C}">
                  <a14:useLocalDpi xmlns:a14="http://schemas.microsoft.com/office/drawing/2010/main" val="0"/>
                </a:ext>
              </a:extLst>
            </a:blip>
            <a:srcRect r="81245" b="69714"/>
            <a:stretch/>
          </p:blipFill>
          <p:spPr>
            <a:xfrm>
              <a:off x="7294389" y="4091402"/>
              <a:ext cx="1499091" cy="1325563"/>
            </a:xfrm>
            <a:prstGeom prst="rect">
              <a:avLst/>
            </a:prstGeom>
          </p:spPr>
        </p:pic>
        <p:sp>
          <p:nvSpPr>
            <p:cNvPr id="21" name="Arrow: Right 20">
              <a:extLst>
                <a:ext uri="{FF2B5EF4-FFF2-40B4-BE49-F238E27FC236}">
                  <a16:creationId xmlns:a16="http://schemas.microsoft.com/office/drawing/2014/main" id="{3CF395E9-CFBB-4969-ACDB-920A78C3B7B8}"/>
                </a:ext>
              </a:extLst>
            </p:cNvPr>
            <p:cNvSpPr/>
            <p:nvPr/>
          </p:nvSpPr>
          <p:spPr>
            <a:xfrm rot="10800000">
              <a:off x="6819902" y="4579130"/>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Content Placeholder 6" descr="Graphical user interface, application&#10;&#10;Description automatically generated">
              <a:extLst>
                <a:ext uri="{FF2B5EF4-FFF2-40B4-BE49-F238E27FC236}">
                  <a16:creationId xmlns:a16="http://schemas.microsoft.com/office/drawing/2014/main" id="{7E06BC98-1685-4725-A85A-B0B68C3D1081}"/>
                </a:ext>
              </a:extLst>
            </p:cNvPr>
            <p:cNvPicPr>
              <a:picLocks noChangeAspect="1"/>
            </p:cNvPicPr>
            <p:nvPr/>
          </p:nvPicPr>
          <p:blipFill rotWithShape="1">
            <a:blip r:embed="rId2">
              <a:extLst>
                <a:ext uri="{28A0092B-C50C-407E-A947-70E740481C1C}">
                  <a14:useLocalDpi xmlns:a14="http://schemas.microsoft.com/office/drawing/2010/main" val="0"/>
                </a:ext>
              </a:extLst>
            </a:blip>
            <a:srcRect l="24487" r="57436" b="69714"/>
            <a:stretch/>
          </p:blipFill>
          <p:spPr>
            <a:xfrm>
              <a:off x="9376120" y="4077810"/>
              <a:ext cx="1444881" cy="1325563"/>
            </a:xfrm>
            <a:prstGeom prst="rect">
              <a:avLst/>
            </a:prstGeom>
          </p:spPr>
        </p:pic>
        <p:sp>
          <p:nvSpPr>
            <p:cNvPr id="25" name="Arrow: Right 24">
              <a:extLst>
                <a:ext uri="{FF2B5EF4-FFF2-40B4-BE49-F238E27FC236}">
                  <a16:creationId xmlns:a16="http://schemas.microsoft.com/office/drawing/2014/main" id="{0850D668-4341-47A2-8DA1-0CBB699FD081}"/>
                </a:ext>
              </a:extLst>
            </p:cNvPr>
            <p:cNvSpPr/>
            <p:nvPr/>
          </p:nvSpPr>
          <p:spPr>
            <a:xfrm>
              <a:off x="10851482" y="4579131"/>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051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336-29CB-4D0C-B287-EB616A53FAEF}"/>
              </a:ext>
            </a:extLst>
          </p:cNvPr>
          <p:cNvSpPr>
            <a:spLocks noGrp="1"/>
          </p:cNvSpPr>
          <p:nvPr>
            <p:ph type="title"/>
          </p:nvPr>
        </p:nvSpPr>
        <p:spPr/>
        <p:txBody>
          <a:bodyPr/>
          <a:lstStyle/>
          <a:p>
            <a:r>
              <a:rPr lang="en-US" err="1"/>
              <a:t>Kernreacties</a:t>
            </a:r>
            <a:endParaRPr lang="en-GB"/>
          </a:p>
        </p:txBody>
      </p:sp>
      <p:sp>
        <p:nvSpPr>
          <p:cNvPr id="3" name="Content Placeholder 2">
            <a:extLst>
              <a:ext uri="{FF2B5EF4-FFF2-40B4-BE49-F238E27FC236}">
                <a16:creationId xmlns:a16="http://schemas.microsoft.com/office/drawing/2014/main" id="{347F5376-2C6C-4F63-A992-4A14D2A0A229}"/>
              </a:ext>
            </a:extLst>
          </p:cNvPr>
          <p:cNvSpPr>
            <a:spLocks noGrp="1"/>
          </p:cNvSpPr>
          <p:nvPr>
            <p:ph idx="1"/>
          </p:nvPr>
        </p:nvSpPr>
        <p:spPr/>
        <p:txBody>
          <a:bodyPr>
            <a:normAutofit/>
          </a:bodyPr>
          <a:lstStyle/>
          <a:p>
            <a:r>
              <a:rPr lang="en-US" err="1"/>
              <a:t>Splijting</a:t>
            </a:r>
            <a:endParaRPr lang="en-US"/>
          </a:p>
          <a:p>
            <a:pPr lvl="1"/>
            <a:r>
              <a:rPr lang="en-US" err="1"/>
              <a:t>Een</a:t>
            </a:r>
            <a:r>
              <a:rPr lang="en-US"/>
              <a:t> </a:t>
            </a:r>
            <a:r>
              <a:rPr lang="en-US" err="1"/>
              <a:t>zware</a:t>
            </a:r>
            <a:r>
              <a:rPr lang="en-US"/>
              <a:t> kern </a:t>
            </a:r>
            <a:r>
              <a:rPr lang="en-US" err="1"/>
              <a:t>splijt</a:t>
            </a:r>
            <a:r>
              <a:rPr lang="en-US"/>
              <a:t> in twee </a:t>
            </a:r>
            <a:br>
              <a:rPr lang="en-US"/>
            </a:br>
            <a:r>
              <a:rPr lang="en-US"/>
              <a:t>(of </a:t>
            </a:r>
            <a:r>
              <a:rPr lang="en-US" err="1"/>
              <a:t>meer</a:t>
            </a:r>
            <a:r>
              <a:rPr lang="en-US"/>
              <a:t>) </a:t>
            </a:r>
            <a:r>
              <a:rPr lang="en-US" err="1"/>
              <a:t>kleinere</a:t>
            </a:r>
            <a:r>
              <a:rPr lang="en-US"/>
              <a:t> </a:t>
            </a:r>
            <a:r>
              <a:rPr lang="en-US" err="1"/>
              <a:t>delen</a:t>
            </a:r>
            <a:r>
              <a:rPr lang="en-US"/>
              <a:t>,</a:t>
            </a:r>
            <a:br>
              <a:rPr lang="en-US"/>
            </a:br>
            <a:r>
              <a:rPr lang="en-US"/>
              <a:t>wat </a:t>
            </a:r>
            <a:r>
              <a:rPr lang="en-US" err="1"/>
              <a:t>energie</a:t>
            </a:r>
            <a:r>
              <a:rPr lang="en-US"/>
              <a:t> </a:t>
            </a:r>
            <a:r>
              <a:rPr lang="en-US" err="1"/>
              <a:t>oplevert</a:t>
            </a:r>
            <a:endParaRPr lang="en-US"/>
          </a:p>
          <a:p>
            <a:endParaRPr lang="en-US"/>
          </a:p>
          <a:p>
            <a:r>
              <a:rPr lang="en-US" err="1">
                <a:solidFill>
                  <a:srgbClr val="F36F2C"/>
                </a:solidFill>
              </a:rPr>
              <a:t>Fusie</a:t>
            </a:r>
            <a:endParaRPr lang="en-US">
              <a:solidFill>
                <a:srgbClr val="F36F2C"/>
              </a:solidFill>
            </a:endParaRPr>
          </a:p>
          <a:p>
            <a:pPr lvl="1"/>
            <a:r>
              <a:rPr lang="en-US"/>
              <a:t>Twee </a:t>
            </a:r>
            <a:r>
              <a:rPr lang="en-US" err="1"/>
              <a:t>lichte</a:t>
            </a:r>
            <a:r>
              <a:rPr lang="en-US"/>
              <a:t> </a:t>
            </a:r>
            <a:r>
              <a:rPr lang="en-US" err="1"/>
              <a:t>kernen</a:t>
            </a:r>
            <a:r>
              <a:rPr lang="en-US"/>
              <a:t> </a:t>
            </a:r>
            <a:r>
              <a:rPr lang="en-US" err="1"/>
              <a:t>fuseren</a:t>
            </a:r>
            <a:r>
              <a:rPr lang="en-US"/>
              <a:t> tot</a:t>
            </a:r>
            <a:br>
              <a:rPr lang="en-US"/>
            </a:br>
            <a:r>
              <a:rPr lang="en-US" err="1"/>
              <a:t>één</a:t>
            </a:r>
            <a:r>
              <a:rPr lang="en-US"/>
              <a:t> </a:t>
            </a:r>
            <a:r>
              <a:rPr lang="en-US" err="1"/>
              <a:t>zwaardere</a:t>
            </a:r>
            <a:r>
              <a:rPr lang="en-US"/>
              <a:t> kern,</a:t>
            </a:r>
            <a:br>
              <a:rPr lang="en-US"/>
            </a:br>
            <a:r>
              <a:rPr lang="en-US"/>
              <a:t>wat </a:t>
            </a:r>
            <a:r>
              <a:rPr lang="en-US" err="1"/>
              <a:t>energie</a:t>
            </a:r>
            <a:r>
              <a:rPr lang="en-US"/>
              <a:t> </a:t>
            </a:r>
            <a:r>
              <a:rPr lang="en-US" err="1"/>
              <a:t>oplevert</a:t>
            </a:r>
            <a:endParaRPr lang="en-GB"/>
          </a:p>
        </p:txBody>
      </p:sp>
      <p:sp>
        <p:nvSpPr>
          <p:cNvPr id="4" name="Footer Placeholder 3">
            <a:extLst>
              <a:ext uri="{FF2B5EF4-FFF2-40B4-BE49-F238E27FC236}">
                <a16:creationId xmlns:a16="http://schemas.microsoft.com/office/drawing/2014/main" id="{C90A52E1-7570-4C1D-88EE-7EC1477B50A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A2740A8E-E9D1-4A6C-8317-FC625EB6E9F8}"/>
              </a:ext>
            </a:extLst>
          </p:cNvPr>
          <p:cNvSpPr>
            <a:spLocks noGrp="1"/>
          </p:cNvSpPr>
          <p:nvPr>
            <p:ph type="sldNum" sz="quarter" idx="12"/>
          </p:nvPr>
        </p:nvSpPr>
        <p:spPr/>
        <p:txBody>
          <a:bodyPr/>
          <a:lstStyle/>
          <a:p>
            <a:fld id="{607FDA0D-75C2-4509-B589-D4A45AB8915E}" type="slidenum">
              <a:rPr lang="en-GB" smtClean="0"/>
              <a:t>12</a:t>
            </a:fld>
            <a:endParaRPr lang="en-GB"/>
          </a:p>
        </p:txBody>
      </p:sp>
      <p:pic>
        <p:nvPicPr>
          <p:cNvPr id="7" name="Picture 6" descr="Diagram&#10;&#10;Description automatically generated">
            <a:extLst>
              <a:ext uri="{FF2B5EF4-FFF2-40B4-BE49-F238E27FC236}">
                <a16:creationId xmlns:a16="http://schemas.microsoft.com/office/drawing/2014/main" id="{B6A84A33-A24B-4BA2-B0AA-68ABF0F85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315" y="1690688"/>
            <a:ext cx="4837015" cy="3627761"/>
          </a:xfrm>
          <a:prstGeom prst="rect">
            <a:avLst/>
          </a:prstGeom>
          <a:ln w="19050">
            <a:solidFill>
              <a:srgbClr val="F36F2C"/>
            </a:solidFill>
          </a:ln>
        </p:spPr>
      </p:pic>
      <p:sp>
        <p:nvSpPr>
          <p:cNvPr id="8" name="TextBox 7">
            <a:extLst>
              <a:ext uri="{FF2B5EF4-FFF2-40B4-BE49-F238E27FC236}">
                <a16:creationId xmlns:a16="http://schemas.microsoft.com/office/drawing/2014/main" id="{0E955E67-5333-4168-92EA-2941EA1B6040}"/>
              </a:ext>
            </a:extLst>
          </p:cNvPr>
          <p:cNvSpPr txBox="1"/>
          <p:nvPr/>
        </p:nvSpPr>
        <p:spPr>
          <a:xfrm>
            <a:off x="7296387" y="6033313"/>
            <a:ext cx="4160870" cy="276999"/>
          </a:xfrm>
          <a:prstGeom prst="rect">
            <a:avLst/>
          </a:prstGeom>
          <a:noFill/>
        </p:spPr>
        <p:txBody>
          <a:bodyPr wrap="square">
            <a:spAutoFit/>
          </a:bodyPr>
          <a:lstStyle/>
          <a:p>
            <a:pPr algn="ct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Graphic by Sarah Harman | U.S. Department of Energy</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91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336-29CB-4D0C-B287-EB616A53FAEF}"/>
              </a:ext>
            </a:extLst>
          </p:cNvPr>
          <p:cNvSpPr>
            <a:spLocks noGrp="1"/>
          </p:cNvSpPr>
          <p:nvPr>
            <p:ph type="title"/>
          </p:nvPr>
        </p:nvSpPr>
        <p:spPr/>
        <p:txBody>
          <a:bodyPr/>
          <a:lstStyle/>
          <a:p>
            <a:r>
              <a:rPr lang="en-US"/>
              <a:t>De </a:t>
            </a:r>
            <a:r>
              <a:rPr lang="en-US" err="1"/>
              <a:t>kernfusiereactie</a:t>
            </a:r>
            <a:endParaRPr lang="en-GB"/>
          </a:p>
        </p:txBody>
      </p:sp>
      <p:sp>
        <p:nvSpPr>
          <p:cNvPr id="3" name="Content Placeholder 2">
            <a:extLst>
              <a:ext uri="{FF2B5EF4-FFF2-40B4-BE49-F238E27FC236}">
                <a16:creationId xmlns:a16="http://schemas.microsoft.com/office/drawing/2014/main" id="{347F5376-2C6C-4F63-A992-4A14D2A0A229}"/>
              </a:ext>
            </a:extLst>
          </p:cNvPr>
          <p:cNvSpPr>
            <a:spLocks noGrp="1"/>
          </p:cNvSpPr>
          <p:nvPr>
            <p:ph idx="1"/>
          </p:nvPr>
        </p:nvSpPr>
        <p:spPr/>
        <p:txBody>
          <a:bodyPr/>
          <a:lstStyle/>
          <a:p>
            <a:r>
              <a:rPr lang="en-US" err="1">
                <a:solidFill>
                  <a:schemeClr val="bg1"/>
                </a:solidFill>
              </a:rPr>
              <a:t>Makkelijkste</a:t>
            </a:r>
            <a:r>
              <a:rPr lang="en-US">
                <a:solidFill>
                  <a:schemeClr val="bg1"/>
                </a:solidFill>
              </a:rPr>
              <a:t>: </a:t>
            </a:r>
            <a:r>
              <a:rPr lang="en-US">
                <a:solidFill>
                  <a:srgbClr val="F36F2C"/>
                </a:solidFill>
              </a:rPr>
              <a:t>D-T </a:t>
            </a:r>
            <a:r>
              <a:rPr lang="en-US" err="1">
                <a:solidFill>
                  <a:srgbClr val="F36F2C"/>
                </a:solidFill>
              </a:rPr>
              <a:t>fusie</a:t>
            </a:r>
            <a:endParaRPr lang="en-US">
              <a:solidFill>
                <a:schemeClr val="bg1"/>
              </a:solidFill>
            </a:endParaRPr>
          </a:p>
          <a:p>
            <a:endParaRPr lang="en-US">
              <a:solidFill>
                <a:srgbClr val="F36F2C"/>
              </a:solidFill>
            </a:endParaRPr>
          </a:p>
          <a:p>
            <a:pPr lvl="1"/>
            <a:endParaRPr lang="en-US">
              <a:solidFill>
                <a:schemeClr val="bg1"/>
              </a:solidFill>
            </a:endParaRPr>
          </a:p>
          <a:p>
            <a:pPr lvl="1"/>
            <a:r>
              <a:rPr lang="en-US">
                <a:solidFill>
                  <a:schemeClr val="bg1"/>
                </a:solidFill>
              </a:rPr>
              <a:t>Deuterium </a:t>
            </a:r>
            <a:r>
              <a:rPr lang="en-US" err="1">
                <a:solidFill>
                  <a:schemeClr val="bg1"/>
                </a:solidFill>
              </a:rPr>
              <a:t>en</a:t>
            </a:r>
            <a:r>
              <a:rPr lang="en-US">
                <a:solidFill>
                  <a:schemeClr val="bg1"/>
                </a:solidFill>
              </a:rPr>
              <a:t> tritium</a:t>
            </a:r>
          </a:p>
          <a:p>
            <a:pPr lvl="1"/>
            <a:r>
              <a:rPr lang="en-US">
                <a:solidFill>
                  <a:schemeClr val="bg1"/>
                </a:solidFill>
              </a:rPr>
              <a:t>Twee </a:t>
            </a:r>
            <a:r>
              <a:rPr lang="en-US" err="1">
                <a:solidFill>
                  <a:schemeClr val="bg1"/>
                </a:solidFill>
              </a:rPr>
              <a:t>isotopen</a:t>
            </a:r>
            <a:r>
              <a:rPr lang="en-US">
                <a:solidFill>
                  <a:schemeClr val="bg1"/>
                </a:solidFill>
              </a:rPr>
              <a:t> van </a:t>
            </a:r>
            <a:r>
              <a:rPr lang="en-US" err="1">
                <a:solidFill>
                  <a:schemeClr val="bg1"/>
                </a:solidFill>
              </a:rPr>
              <a:t>waterstof</a:t>
            </a:r>
            <a:endParaRPr lang="en-US">
              <a:solidFill>
                <a:schemeClr val="bg1"/>
              </a:solidFill>
            </a:endParaRPr>
          </a:p>
          <a:p>
            <a:pPr marL="457200" lvl="1" indent="0">
              <a:buNone/>
            </a:pPr>
            <a:endParaRPr lang="en-US">
              <a:solidFill>
                <a:schemeClr val="bg1"/>
              </a:solidFill>
            </a:endParaRPr>
          </a:p>
          <a:p>
            <a:pPr marL="457200" lvl="1" indent="0">
              <a:buNone/>
            </a:pPr>
            <a:r>
              <a:rPr lang="en-US">
                <a:solidFill>
                  <a:schemeClr val="bg1"/>
                </a:solidFill>
              </a:rPr>
              <a:t>17.6 MeV 	= </a:t>
            </a:r>
            <a:r>
              <a:rPr lang="en-GB">
                <a:ea typeface="+mn-lt"/>
                <a:cs typeface="+mn-lt"/>
              </a:rPr>
              <a:t>0.00000000000282 Joules   </a:t>
            </a:r>
          </a:p>
          <a:p>
            <a:pPr marL="457200" lvl="1" indent="0">
              <a:buNone/>
            </a:pPr>
            <a:r>
              <a:rPr lang="en-GB">
                <a:ea typeface="+mn-lt"/>
                <a:cs typeface="+mn-lt"/>
              </a:rPr>
              <a:t>1 amu 	 	= 1.661 x 10</a:t>
            </a:r>
            <a:r>
              <a:rPr lang="en-GB" baseline="30000">
                <a:ea typeface="+mn-lt"/>
                <a:cs typeface="+mn-lt"/>
              </a:rPr>
              <a:t>-27 </a:t>
            </a:r>
            <a:r>
              <a:rPr lang="en-GB">
                <a:ea typeface="+mn-lt"/>
                <a:cs typeface="+mn-lt"/>
              </a:rPr>
              <a:t>kg </a:t>
            </a:r>
            <a:br>
              <a:rPr lang="en-GB">
                <a:ea typeface="+mn-lt"/>
                <a:cs typeface="+mn-lt"/>
              </a:rPr>
            </a:br>
            <a:r>
              <a:rPr lang="en-GB">
                <a:ea typeface="+mn-lt"/>
                <a:cs typeface="+mn-lt"/>
              </a:rPr>
              <a:t>			= 0.000000000000000000000000001661 kg</a:t>
            </a:r>
          </a:p>
        </p:txBody>
      </p:sp>
      <p:sp>
        <p:nvSpPr>
          <p:cNvPr id="4" name="Footer Placeholder 3">
            <a:extLst>
              <a:ext uri="{FF2B5EF4-FFF2-40B4-BE49-F238E27FC236}">
                <a16:creationId xmlns:a16="http://schemas.microsoft.com/office/drawing/2014/main" id="{C90A52E1-7570-4C1D-88EE-7EC1477B50A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A2740A8E-E9D1-4A6C-8317-FC625EB6E9F8}"/>
              </a:ext>
            </a:extLst>
          </p:cNvPr>
          <p:cNvSpPr>
            <a:spLocks noGrp="1"/>
          </p:cNvSpPr>
          <p:nvPr>
            <p:ph type="sldNum" sz="quarter" idx="12"/>
          </p:nvPr>
        </p:nvSpPr>
        <p:spPr/>
        <p:txBody>
          <a:bodyPr/>
          <a:lstStyle/>
          <a:p>
            <a:fld id="{607FDA0D-75C2-4509-B589-D4A45AB8915E}" type="slidenum">
              <a:rPr lang="en-GB" smtClean="0"/>
              <a:t>13</a:t>
            </a:fld>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D1E272-53AE-4A5D-BD30-1320DBA88364}"/>
                  </a:ext>
                </a:extLst>
              </p:cNvPr>
              <p:cNvSpPr txBox="1"/>
              <p:nvPr/>
            </p:nvSpPr>
            <p:spPr>
              <a:xfrm>
                <a:off x="2515501" y="2390567"/>
                <a:ext cx="7160998" cy="6256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4000" i="1" smtClean="0">
                              <a:solidFill>
                                <a:schemeClr val="bg1"/>
                              </a:solidFill>
                              <a:latin typeface="Cambria Math" panose="02040503050406030204" pitchFamily="18" charset="0"/>
                            </a:rPr>
                          </m:ctrlPr>
                        </m:sPrePr>
                        <m:sub>
                          <m:r>
                            <a:rPr lang="en-US" sz="4000">
                              <a:solidFill>
                                <a:schemeClr val="bg1"/>
                              </a:solidFill>
                              <a:latin typeface="Cambria Math" panose="02040503050406030204" pitchFamily="18" charset="0"/>
                            </a:rPr>
                            <m:t>1</m:t>
                          </m:r>
                        </m:sub>
                        <m:sup>
                          <m:r>
                            <a:rPr lang="en-US" sz="4000">
                              <a:solidFill>
                                <a:schemeClr val="bg1"/>
                              </a:solidFill>
                              <a:latin typeface="Cambria Math" panose="02040503050406030204" pitchFamily="18" charset="0"/>
                            </a:rPr>
                            <m:t>2</m:t>
                          </m:r>
                        </m:sup>
                        <m:e>
                          <m:r>
                            <m:rPr>
                              <m:nor/>
                            </m:rPr>
                            <a:rPr lang="en-US" sz="4000">
                              <a:solidFill>
                                <a:schemeClr val="bg1"/>
                              </a:solidFill>
                              <a:latin typeface="Cambria Math" panose="02040503050406030204" pitchFamily="18" charset="0"/>
                            </a:rPr>
                            <m:t>H</m:t>
                          </m:r>
                        </m:e>
                      </m:sPre>
                      <m:r>
                        <m:rPr>
                          <m:nor/>
                        </m:rPr>
                        <a:rPr lang="en-US" sz="4000">
                          <a:solidFill>
                            <a:schemeClr val="bg1"/>
                          </a:solidFill>
                          <a:latin typeface="Cambria Math" panose="02040503050406030204" pitchFamily="18" charset="0"/>
                        </a:rPr>
                        <m:t> +</m:t>
                      </m:r>
                      <m:sPre>
                        <m:sPrePr>
                          <m:ctrlPr>
                            <a:rPr lang="en-GB" sz="4000" i="1">
                              <a:solidFill>
                                <a:schemeClr val="bg1"/>
                              </a:solidFill>
                              <a:latin typeface="Cambria Math" panose="02040503050406030204" pitchFamily="18" charset="0"/>
                            </a:rPr>
                          </m:ctrlPr>
                        </m:sPrePr>
                        <m:sub>
                          <m:r>
                            <a:rPr lang="en-US" sz="4000">
                              <a:solidFill>
                                <a:schemeClr val="bg1"/>
                              </a:solidFill>
                              <a:latin typeface="Cambria Math" panose="02040503050406030204" pitchFamily="18" charset="0"/>
                            </a:rPr>
                            <m:t>1</m:t>
                          </m:r>
                        </m:sub>
                        <m:sup>
                          <m:r>
                            <a:rPr lang="en-US" sz="4000" b="0" i="1" smtClean="0">
                              <a:solidFill>
                                <a:schemeClr val="bg1"/>
                              </a:solidFill>
                              <a:latin typeface="Cambria Math" panose="02040503050406030204" pitchFamily="18" charset="0"/>
                            </a:rPr>
                            <m:t>3</m:t>
                          </m:r>
                        </m:sup>
                        <m:e>
                          <m:r>
                            <m:rPr>
                              <m:nor/>
                            </m:rPr>
                            <a:rPr lang="en-US" sz="4000">
                              <a:solidFill>
                                <a:schemeClr val="bg1"/>
                              </a:solidFill>
                              <a:latin typeface="Cambria Math" panose="02040503050406030204" pitchFamily="18" charset="0"/>
                            </a:rPr>
                            <m:t>H</m:t>
                          </m:r>
                        </m:e>
                      </m:sPre>
                      <m:r>
                        <a:rPr lang="en-US" sz="4000" i="1" smtClean="0">
                          <a:solidFill>
                            <a:schemeClr val="bg1"/>
                          </a:solidFill>
                          <a:latin typeface="Cambria Math" panose="02040503050406030204" pitchFamily="18" charset="0"/>
                          <a:ea typeface="Cambria Math" panose="02040503050406030204" pitchFamily="18" charset="0"/>
                        </a:rPr>
                        <m:t>→</m:t>
                      </m:r>
                      <m:sPre>
                        <m:sPrePr>
                          <m:ctrlPr>
                            <a:rPr lang="en-GB" sz="4000" i="1">
                              <a:solidFill>
                                <a:schemeClr val="bg1"/>
                              </a:solidFill>
                              <a:latin typeface="Cambria Math" panose="02040503050406030204" pitchFamily="18" charset="0"/>
                            </a:rPr>
                          </m:ctrlPr>
                        </m:sPrePr>
                        <m:sub>
                          <m:r>
                            <a:rPr lang="en-US" sz="4000" b="0" i="0" smtClean="0">
                              <a:solidFill>
                                <a:schemeClr val="bg1"/>
                              </a:solidFill>
                              <a:latin typeface="Cambria Math" panose="02040503050406030204" pitchFamily="18" charset="0"/>
                            </a:rPr>
                            <m:t>2</m:t>
                          </m:r>
                        </m:sub>
                        <m:sup>
                          <m:r>
                            <a:rPr lang="en-US" sz="4000" b="0" i="1" smtClean="0">
                              <a:solidFill>
                                <a:schemeClr val="bg1"/>
                              </a:solidFill>
                              <a:latin typeface="Cambria Math" panose="02040503050406030204" pitchFamily="18" charset="0"/>
                            </a:rPr>
                            <m:t>4</m:t>
                          </m:r>
                        </m:sup>
                        <m:e>
                          <m:r>
                            <m:rPr>
                              <m:nor/>
                            </m:rPr>
                            <a:rPr lang="en-US" sz="4000">
                              <a:solidFill>
                                <a:schemeClr val="bg1"/>
                              </a:solidFill>
                              <a:latin typeface="Cambria Math" panose="02040503050406030204" pitchFamily="18" charset="0"/>
                            </a:rPr>
                            <m:t>H</m:t>
                          </m:r>
                          <m:r>
                            <m:rPr>
                              <m:nor/>
                            </m:rPr>
                            <a:rPr lang="en-US" sz="4000" b="0" i="0" smtClean="0">
                              <a:solidFill>
                                <a:schemeClr val="bg1"/>
                              </a:solidFill>
                              <a:latin typeface="Cambria Math" panose="02040503050406030204" pitchFamily="18" charset="0"/>
                            </a:rPr>
                            <m:t>e</m:t>
                          </m:r>
                        </m:e>
                      </m:sPre>
                      <m:r>
                        <a:rPr lang="en-US" sz="4000">
                          <a:solidFill>
                            <a:schemeClr val="bg1"/>
                          </a:solidFill>
                          <a:latin typeface="Cambria Math" panose="02040503050406030204" pitchFamily="18" charset="0"/>
                        </a:rPr>
                        <m:t>+</m:t>
                      </m:r>
                      <m:r>
                        <m:rPr>
                          <m:sty m:val="p"/>
                        </m:rPr>
                        <a:rPr lang="en-US" sz="4000" b="0" i="0" smtClean="0">
                          <a:solidFill>
                            <a:schemeClr val="bg1"/>
                          </a:solidFill>
                          <a:latin typeface="Cambria Math" panose="02040503050406030204" pitchFamily="18" charset="0"/>
                        </a:rPr>
                        <m:t>n</m:t>
                      </m:r>
                      <m:r>
                        <a:rPr lang="en-US" sz="4000" b="0" i="0" smtClean="0">
                          <a:solidFill>
                            <a:schemeClr val="bg1"/>
                          </a:solidFill>
                          <a:latin typeface="Cambria Math" panose="02040503050406030204" pitchFamily="18" charset="0"/>
                        </a:rPr>
                        <m:t>+17.6 </m:t>
                      </m:r>
                      <m:r>
                        <m:rPr>
                          <m:sty m:val="p"/>
                        </m:rPr>
                        <a:rPr lang="en-US" sz="4000" b="0" i="0" smtClean="0">
                          <a:solidFill>
                            <a:schemeClr val="bg1"/>
                          </a:solidFill>
                          <a:latin typeface="Cambria Math" panose="02040503050406030204" pitchFamily="18" charset="0"/>
                        </a:rPr>
                        <m:t>MeV</m:t>
                      </m:r>
                    </m:oMath>
                  </m:oMathPara>
                </a14:m>
                <a:endParaRPr lang="en-GB" sz="3200">
                  <a:solidFill>
                    <a:schemeClr val="bg1"/>
                  </a:solidFill>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11D1E272-53AE-4A5D-BD30-1320DBA88364}"/>
                  </a:ext>
                </a:extLst>
              </p:cNvPr>
              <p:cNvSpPr txBox="1">
                <a:spLocks noRot="1" noChangeAspect="1" noMove="1" noResize="1" noEditPoints="1" noAdjustHandles="1" noChangeArrowheads="1" noChangeShapeType="1" noTextEdit="1"/>
              </p:cNvSpPr>
              <p:nvPr/>
            </p:nvSpPr>
            <p:spPr>
              <a:xfrm>
                <a:off x="2515501" y="2390567"/>
                <a:ext cx="7160998" cy="62568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99E38B-BECD-49DF-925D-A9B4B3E17A58}"/>
                  </a:ext>
                </a:extLst>
              </p:cNvPr>
              <p:cNvSpPr txBox="1"/>
              <p:nvPr/>
            </p:nvSpPr>
            <p:spPr>
              <a:xfrm>
                <a:off x="8202341" y="4640554"/>
                <a:ext cx="4071586" cy="954107"/>
              </a:xfrm>
              <a:prstGeom prst="rect">
                <a:avLst/>
              </a:prstGeom>
              <a:noFill/>
            </p:spPr>
            <p:txBody>
              <a:bodyPr wrap="square" rtlCol="0">
                <a:spAutoFit/>
              </a:bodyPr>
              <a:lstStyle/>
              <a:p>
                <a14:m>
                  <m:oMath xmlns:m="http://schemas.openxmlformats.org/officeDocument/2006/math">
                    <m:r>
                      <a:rPr lang="en-US" sz="2800" i="1" smtClean="0">
                        <a:solidFill>
                          <a:srgbClr val="F36F2C"/>
                        </a:solidFill>
                        <a:latin typeface="Cambria Math" panose="02040503050406030204" pitchFamily="18" charset="0"/>
                        <a:ea typeface="Cambria Math" panose="02040503050406030204" pitchFamily="18" charset="0"/>
                      </a:rPr>
                      <m:t>→</m:t>
                    </m:r>
                  </m:oMath>
                </a14:m>
                <a:r>
                  <a:rPr lang="en-US" sz="2800">
                    <a:solidFill>
                      <a:srgbClr val="F36F2C"/>
                    </a:solidFill>
                    <a:latin typeface="Tahoma" panose="020B0604030504040204" pitchFamily="34" charset="0"/>
                    <a:ea typeface="+mn-lt"/>
                    <a:cs typeface="+mn-lt"/>
                  </a:rPr>
                  <a:t> heel </a:t>
                </a:r>
                <a:r>
                  <a:rPr lang="en-US" sz="2800" err="1">
                    <a:solidFill>
                      <a:srgbClr val="F36F2C"/>
                    </a:solidFill>
                    <a:latin typeface="Tahoma" panose="020B0604030504040204" pitchFamily="34" charset="0"/>
                    <a:ea typeface="+mn-lt"/>
                    <a:cs typeface="+mn-lt"/>
                  </a:rPr>
                  <a:t>veel</a:t>
                </a:r>
                <a:r>
                  <a:rPr lang="en-US" sz="2800">
                    <a:solidFill>
                      <a:srgbClr val="F36F2C"/>
                    </a:solidFill>
                    <a:latin typeface="Tahoma" panose="020B0604030504040204" pitchFamily="34" charset="0"/>
                    <a:ea typeface="+mn-lt"/>
                    <a:cs typeface="+mn-lt"/>
                  </a:rPr>
                  <a:t> </a:t>
                </a:r>
                <a:r>
                  <a:rPr lang="en-US" sz="2800" err="1">
                    <a:solidFill>
                      <a:srgbClr val="F36F2C"/>
                    </a:solidFill>
                    <a:latin typeface="Tahoma" panose="020B0604030504040204" pitchFamily="34" charset="0"/>
                    <a:ea typeface="+mn-lt"/>
                    <a:cs typeface="+mn-lt"/>
                  </a:rPr>
                  <a:t>energie</a:t>
                </a:r>
                <a:r>
                  <a:rPr lang="en-US" sz="2800">
                    <a:solidFill>
                      <a:srgbClr val="F36F2C"/>
                    </a:solidFill>
                    <a:latin typeface="Tahoma" panose="020B0604030504040204" pitchFamily="34" charset="0"/>
                    <a:ea typeface="+mn-lt"/>
                    <a:cs typeface="+mn-lt"/>
                  </a:rPr>
                  <a:t> </a:t>
                </a:r>
                <a:r>
                  <a:rPr lang="en-US" sz="2800" err="1">
                    <a:solidFill>
                      <a:srgbClr val="F36F2C"/>
                    </a:solidFill>
                    <a:latin typeface="Tahoma" panose="020B0604030504040204" pitchFamily="34" charset="0"/>
                    <a:ea typeface="+mn-lt"/>
                    <a:cs typeface="+mn-lt"/>
                  </a:rPr>
                  <a:t>voor</a:t>
                </a:r>
                <a:r>
                  <a:rPr lang="en-US" sz="2800">
                    <a:solidFill>
                      <a:srgbClr val="F36F2C"/>
                    </a:solidFill>
                    <a:latin typeface="Tahoma" panose="020B0604030504040204" pitchFamily="34" charset="0"/>
                    <a:ea typeface="+mn-lt"/>
                    <a:cs typeface="+mn-lt"/>
                  </a:rPr>
                  <a:t> twee </a:t>
                </a:r>
                <a:r>
                  <a:rPr lang="en-US" sz="2800" err="1">
                    <a:solidFill>
                      <a:srgbClr val="F36F2C"/>
                    </a:solidFill>
                    <a:latin typeface="Tahoma" panose="020B0604030504040204" pitchFamily="34" charset="0"/>
                    <a:ea typeface="+mn-lt"/>
                    <a:cs typeface="+mn-lt"/>
                  </a:rPr>
                  <a:t>kleine</a:t>
                </a:r>
                <a:r>
                  <a:rPr lang="en-US" sz="2800">
                    <a:solidFill>
                      <a:srgbClr val="F36F2C"/>
                    </a:solidFill>
                    <a:latin typeface="Tahoma" panose="020B0604030504040204" pitchFamily="34" charset="0"/>
                    <a:ea typeface="+mn-lt"/>
                    <a:cs typeface="+mn-lt"/>
                  </a:rPr>
                  <a:t> </a:t>
                </a:r>
                <a:r>
                  <a:rPr lang="en-US" sz="2800" err="1">
                    <a:solidFill>
                      <a:srgbClr val="F36F2C"/>
                    </a:solidFill>
                    <a:latin typeface="Tahoma" panose="020B0604030504040204" pitchFamily="34" charset="0"/>
                    <a:ea typeface="+mn-lt"/>
                    <a:cs typeface="+mn-lt"/>
                  </a:rPr>
                  <a:t>deeltjes</a:t>
                </a:r>
                <a:r>
                  <a:rPr lang="en-US" sz="2800">
                    <a:solidFill>
                      <a:srgbClr val="F36F2C"/>
                    </a:solidFill>
                    <a:latin typeface="Tahoma" panose="020B0604030504040204" pitchFamily="34" charset="0"/>
                    <a:ea typeface="+mn-lt"/>
                    <a:cs typeface="+mn-lt"/>
                  </a:rPr>
                  <a:t>!</a:t>
                </a:r>
                <a:endParaRPr lang="en-GB" sz="2800">
                  <a:solidFill>
                    <a:srgbClr val="F36F2C"/>
                  </a:solidFill>
                  <a:latin typeface="Tahoma" panose="020B0604030504040204" pitchFamily="34" charset="0"/>
                  <a:ea typeface="+mn-lt"/>
                  <a:cs typeface="+mn-lt"/>
                </a:endParaRPr>
              </a:p>
            </p:txBody>
          </p:sp>
        </mc:Choice>
        <mc:Fallback xmlns="">
          <p:sp>
            <p:nvSpPr>
              <p:cNvPr id="8" name="TextBox 7">
                <a:extLst>
                  <a:ext uri="{FF2B5EF4-FFF2-40B4-BE49-F238E27FC236}">
                    <a16:creationId xmlns:a16="http://schemas.microsoft.com/office/drawing/2014/main" id="{F499E38B-BECD-49DF-925D-A9B4B3E17A58}"/>
                  </a:ext>
                </a:extLst>
              </p:cNvPr>
              <p:cNvSpPr txBox="1">
                <a:spLocks noRot="1" noChangeAspect="1" noMove="1" noResize="1" noEditPoints="1" noAdjustHandles="1" noChangeArrowheads="1" noChangeShapeType="1" noTextEdit="1"/>
              </p:cNvSpPr>
              <p:nvPr/>
            </p:nvSpPr>
            <p:spPr>
              <a:xfrm>
                <a:off x="8202341" y="4640554"/>
                <a:ext cx="4071586" cy="954107"/>
              </a:xfrm>
              <a:prstGeom prst="rect">
                <a:avLst/>
              </a:prstGeom>
              <a:blipFill>
                <a:blip r:embed="rId3"/>
                <a:stretch>
                  <a:fillRect l="-3148" t="-7006" r="-3148" b="-16561"/>
                </a:stretch>
              </a:blipFill>
            </p:spPr>
            <p:txBody>
              <a:bodyPr/>
              <a:lstStyle/>
              <a:p>
                <a:r>
                  <a:rPr lang="en-NL">
                    <a:noFill/>
                  </a:rPr>
                  <a:t> </a:t>
                </a:r>
              </a:p>
            </p:txBody>
          </p:sp>
        </mc:Fallback>
      </mc:AlternateContent>
    </p:spTree>
    <p:extLst>
      <p:ext uri="{BB962C8B-B14F-4D97-AF65-F5344CB8AC3E}">
        <p14:creationId xmlns:p14="http://schemas.microsoft.com/office/powerpoint/2010/main" val="239190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C9B3-C466-4CDD-915E-FF68B2C2ABF1}"/>
              </a:ext>
            </a:extLst>
          </p:cNvPr>
          <p:cNvSpPr>
            <a:spLocks noGrp="1"/>
          </p:cNvSpPr>
          <p:nvPr>
            <p:ph type="title"/>
          </p:nvPr>
        </p:nvSpPr>
        <p:spPr/>
        <p:txBody>
          <a:bodyPr/>
          <a:lstStyle/>
          <a:p>
            <a:r>
              <a:rPr lang="en-US" err="1"/>
              <a:t>Klassikale</a:t>
            </a:r>
            <a:r>
              <a:rPr lang="en-US"/>
              <a:t> </a:t>
            </a:r>
            <a:r>
              <a:rPr lang="en-US" err="1"/>
              <a:t>opdracht</a:t>
            </a:r>
            <a:r>
              <a:rPr lang="en-US"/>
              <a:t> 1.2</a:t>
            </a:r>
            <a:endParaRPr lang="en-GB"/>
          </a:p>
        </p:txBody>
      </p:sp>
      <p:sp>
        <p:nvSpPr>
          <p:cNvPr id="3" name="Content Placeholder 2">
            <a:extLst>
              <a:ext uri="{FF2B5EF4-FFF2-40B4-BE49-F238E27FC236}">
                <a16:creationId xmlns:a16="http://schemas.microsoft.com/office/drawing/2014/main" id="{7CFADC27-0C8C-4EF1-B231-7698EFDA9AB4}"/>
              </a:ext>
            </a:extLst>
          </p:cNvPr>
          <p:cNvSpPr>
            <a:spLocks noGrp="1"/>
          </p:cNvSpPr>
          <p:nvPr>
            <p:ph idx="1"/>
          </p:nvPr>
        </p:nvSpPr>
        <p:spPr/>
        <p:txBody>
          <a:bodyPr>
            <a:noAutofit/>
          </a:bodyPr>
          <a:lstStyle/>
          <a:p>
            <a:pPr marL="0" indent="0">
              <a:buNone/>
            </a:pPr>
            <a:r>
              <a:rPr lang="nl-NL" sz="2000">
                <a:effectLst/>
                <a:latin typeface="Calibri" panose="020F0502020204030204" pitchFamily="34" charset="0"/>
                <a:ea typeface="Calibri" panose="020F0502020204030204" pitchFamily="34" charset="0"/>
                <a:cs typeface="Times New Roman" panose="02020603050405020304" pitchFamily="18" charset="0"/>
              </a:rPr>
              <a:t>Het begrip energiedichtheid is belangrijk in natuurkunde. Het klinkt ingewikkeld, maar komt hier neer op “hoeveel energie kunnen wij halen uit een bepaald volume van een brandstof”. Als wij één liter benzine verbranden en meten hoeveel energie er is vrijgegeven (in de vorm van hitte) en dat delen door het volume dat is verbrand, dan krijgen wij een getal voor de energiedichtheid van benzine. Dit kunnen wij doen voor allerlei brandstoffen.</a:t>
            </a:r>
            <a:endParaRPr lang="en-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Times New Roman" panose="02020603050405020304" pitchFamily="18" charset="0"/>
              </a:rPr>
              <a:t>a) Van de brandstoffen hieronder genoemd, welke denk jij dat die de hoogste energiedichtheid heeft? En welke de laagste? Rangschik de brandstoffen van hoogste naar laagste energiedichtheid.</a:t>
            </a:r>
            <a:endParaRPr lang="en-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Times New Roman" panose="02020603050405020304" pitchFamily="18" charset="0"/>
              </a:rPr>
              <a:t>b) Vergelijk jouw rangschikking met die van een andere leerling. Overleg waarom jullie denken dat deze volgorde correct is.</a:t>
            </a:r>
            <a:endParaRPr lang="en-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Times New Roman" panose="02020603050405020304" pitchFamily="18" charset="0"/>
              </a:rPr>
              <a:t>c) Zoek de energiedichtheid op van deze brandstoffen. Vergelijk jouw rangschikking met deze data. Zat jouw inschatting in de buurt?</a:t>
            </a:r>
            <a:endParaRPr lang="en-NL"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38C4396-8718-4D88-9F3F-FDDB42ED2A1F}"/>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4BE9F82-34D9-47AD-8340-5A31142CF406}"/>
              </a:ext>
            </a:extLst>
          </p:cNvPr>
          <p:cNvSpPr>
            <a:spLocks noGrp="1"/>
          </p:cNvSpPr>
          <p:nvPr>
            <p:ph type="sldNum" sz="quarter" idx="12"/>
          </p:nvPr>
        </p:nvSpPr>
        <p:spPr/>
        <p:txBody>
          <a:bodyPr/>
          <a:lstStyle/>
          <a:p>
            <a:fld id="{607FDA0D-75C2-4509-B589-D4A45AB8915E}" type="slidenum">
              <a:rPr lang="en-GB" smtClean="0"/>
              <a:t>14</a:t>
            </a:fld>
            <a:endParaRPr lang="en-GB"/>
          </a:p>
        </p:txBody>
      </p:sp>
      <p:sp>
        <p:nvSpPr>
          <p:cNvPr id="9" name="TextBox 8">
            <a:extLst>
              <a:ext uri="{FF2B5EF4-FFF2-40B4-BE49-F238E27FC236}">
                <a16:creationId xmlns:a16="http://schemas.microsoft.com/office/drawing/2014/main" id="{4D8D8322-6834-4C4C-8967-6F4CBF38167D}"/>
              </a:ext>
            </a:extLst>
          </p:cNvPr>
          <p:cNvSpPr txBox="1"/>
          <p:nvPr/>
        </p:nvSpPr>
        <p:spPr>
          <a:xfrm>
            <a:off x="1219200" y="5675627"/>
            <a:ext cx="9594160" cy="34163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800" b="1"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Benzine – </a:t>
            </a:r>
            <a:r>
              <a:rPr kumimoji="0" lang="en-US" sz="1800" b="1" i="0" u="none" strike="noStrike" kern="1200" cap="none" spc="0" normalizeH="0" baseline="0" noProof="0" err="1">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olie</a:t>
            </a:r>
            <a:r>
              <a:rPr kumimoji="0" lang="en-US" sz="1800" b="1"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b="1" err="1">
                <a:solidFill>
                  <a:srgbClr val="F36F2C"/>
                </a:solidFill>
                <a:latin typeface="Tahoma" panose="020B0604030504040204" pitchFamily="34" charset="0"/>
                <a:ea typeface="Tahoma" panose="020B0604030504040204" pitchFamily="34" charset="0"/>
                <a:cs typeface="Tahoma" panose="020B0604030504040204" pitchFamily="34" charset="0"/>
              </a:rPr>
              <a:t>kool</a:t>
            </a:r>
            <a:r>
              <a:rPr kumimoji="0" lang="en-US" sz="1800" b="1"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b="1" err="1">
                <a:solidFill>
                  <a:srgbClr val="F36F2C"/>
                </a:solidFill>
                <a:latin typeface="Tahoma" panose="020B0604030504040204" pitchFamily="34" charset="0"/>
                <a:ea typeface="Tahoma" panose="020B0604030504040204" pitchFamily="34" charset="0"/>
                <a:cs typeface="Tahoma" panose="020B0604030504040204" pitchFamily="34" charset="0"/>
              </a:rPr>
              <a:t>hout</a:t>
            </a:r>
            <a:r>
              <a:rPr kumimoji="0" lang="en-US" sz="1800" b="1"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b="1" err="1">
                <a:solidFill>
                  <a:srgbClr val="F36F2C"/>
                </a:solidFill>
                <a:latin typeface="Tahoma" panose="020B0604030504040204" pitchFamily="34" charset="0"/>
                <a:ea typeface="Tahoma" panose="020B0604030504040204" pitchFamily="34" charset="0"/>
                <a:cs typeface="Tahoma" panose="020B0604030504040204" pitchFamily="34" charset="0"/>
              </a:rPr>
              <a:t>waterstof</a:t>
            </a:r>
            <a:r>
              <a:rPr kumimoji="0" lang="en-US" sz="1800" b="1"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(gas) – ethanol – Deuterium – Uranium  </a:t>
            </a:r>
          </a:p>
        </p:txBody>
      </p:sp>
    </p:spTree>
    <p:extLst>
      <p:ext uri="{BB962C8B-B14F-4D97-AF65-F5344CB8AC3E}">
        <p14:creationId xmlns:p14="http://schemas.microsoft.com/office/powerpoint/2010/main" val="158563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C9B3-C466-4CDD-915E-FF68B2C2ABF1}"/>
              </a:ext>
            </a:extLst>
          </p:cNvPr>
          <p:cNvSpPr>
            <a:spLocks noGrp="1"/>
          </p:cNvSpPr>
          <p:nvPr>
            <p:ph type="title"/>
          </p:nvPr>
        </p:nvSpPr>
        <p:spPr/>
        <p:txBody>
          <a:bodyPr/>
          <a:lstStyle/>
          <a:p>
            <a:r>
              <a:rPr lang="en-US" err="1"/>
              <a:t>Klassikale</a:t>
            </a:r>
            <a:r>
              <a:rPr lang="en-US"/>
              <a:t> </a:t>
            </a:r>
            <a:r>
              <a:rPr lang="en-US" err="1"/>
              <a:t>opdracht</a:t>
            </a:r>
            <a:r>
              <a:rPr lang="en-US"/>
              <a:t> 1.2 – </a:t>
            </a:r>
            <a:r>
              <a:rPr lang="en-US" err="1"/>
              <a:t>antwoorden</a:t>
            </a:r>
            <a:r>
              <a:rPr lang="en-US"/>
              <a:t> </a:t>
            </a:r>
            <a:endParaRPr lang="en-GB"/>
          </a:p>
        </p:txBody>
      </p:sp>
      <p:sp>
        <p:nvSpPr>
          <p:cNvPr id="3" name="Content Placeholder 2">
            <a:extLst>
              <a:ext uri="{FF2B5EF4-FFF2-40B4-BE49-F238E27FC236}">
                <a16:creationId xmlns:a16="http://schemas.microsoft.com/office/drawing/2014/main" id="{7CFADC27-0C8C-4EF1-B231-7698EFDA9AB4}"/>
              </a:ext>
            </a:extLst>
          </p:cNvPr>
          <p:cNvSpPr>
            <a:spLocks noGrp="1"/>
          </p:cNvSpPr>
          <p:nvPr>
            <p:ph idx="1"/>
          </p:nvPr>
        </p:nvSpPr>
        <p:spPr>
          <a:xfrm>
            <a:off x="838199" y="1690688"/>
            <a:ext cx="10780643" cy="4376737"/>
          </a:xfrm>
        </p:spPr>
        <p:txBody>
          <a:bodyPr>
            <a:noAutofit/>
          </a:bodyPr>
          <a:lstStyle/>
          <a:p>
            <a:pPr marL="0" indent="0">
              <a:buNone/>
            </a:pPr>
            <a:r>
              <a:rPr lang="en-US"/>
              <a:t>Van </a:t>
            </a:r>
            <a:r>
              <a:rPr lang="en-US" err="1"/>
              <a:t>hoog</a:t>
            </a:r>
            <a:r>
              <a:rPr lang="en-US"/>
              <a:t> </a:t>
            </a:r>
            <a:r>
              <a:rPr lang="en-US" err="1"/>
              <a:t>naar</a:t>
            </a:r>
            <a:r>
              <a:rPr lang="en-US"/>
              <a:t> </a:t>
            </a:r>
            <a:r>
              <a:rPr lang="en-US" err="1"/>
              <a:t>laag</a:t>
            </a:r>
            <a:r>
              <a:rPr lang="en-US"/>
              <a:t>:</a:t>
            </a:r>
          </a:p>
          <a:p>
            <a:pPr marL="0" indent="0">
              <a:buNone/>
            </a:pPr>
            <a:endParaRPr lang="en-US"/>
          </a:p>
          <a:p>
            <a:pPr marL="0" indent="0">
              <a:buNone/>
            </a:pPr>
            <a:br>
              <a:rPr lang="en-US" sz="2800"/>
            </a:br>
            <a:endParaRPr lang="en-US" sz="2800"/>
          </a:p>
          <a:p>
            <a:pPr marL="0" indent="0">
              <a:buNone/>
            </a:pPr>
            <a:endParaRPr lang="en-US" sz="3200"/>
          </a:p>
        </p:txBody>
      </p:sp>
      <p:sp>
        <p:nvSpPr>
          <p:cNvPr id="4" name="Footer Placeholder 3">
            <a:extLst>
              <a:ext uri="{FF2B5EF4-FFF2-40B4-BE49-F238E27FC236}">
                <a16:creationId xmlns:a16="http://schemas.microsoft.com/office/drawing/2014/main" id="{038C4396-8718-4D88-9F3F-FDDB42ED2A1F}"/>
              </a:ext>
            </a:extLst>
          </p:cNvPr>
          <p:cNvSpPr>
            <a:spLocks noGrp="1"/>
          </p:cNvSpPr>
          <p:nvPr>
            <p:ph type="ftr" sz="quarter" idx="11"/>
          </p:nvPr>
        </p:nvSpPr>
        <p:spPr>
          <a:xfrm>
            <a:off x="838199" y="6310312"/>
            <a:ext cx="6048375" cy="365125"/>
          </a:xfrm>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4BE9F82-34D9-47AD-8340-5A31142CF406}"/>
              </a:ext>
            </a:extLst>
          </p:cNvPr>
          <p:cNvSpPr>
            <a:spLocks noGrp="1"/>
          </p:cNvSpPr>
          <p:nvPr>
            <p:ph type="sldNum" sz="quarter" idx="12"/>
          </p:nvPr>
        </p:nvSpPr>
        <p:spPr/>
        <p:txBody>
          <a:bodyPr/>
          <a:lstStyle/>
          <a:p>
            <a:fld id="{607FDA0D-75C2-4509-B589-D4A45AB8915E}" type="slidenum">
              <a:rPr lang="en-GB" smtClean="0"/>
              <a:t>15</a:t>
            </a:fld>
            <a:endParaRPr lang="en-GB"/>
          </a:p>
        </p:txBody>
      </p:sp>
      <p:grpSp>
        <p:nvGrpSpPr>
          <p:cNvPr id="18" name="Group 17">
            <a:extLst>
              <a:ext uri="{FF2B5EF4-FFF2-40B4-BE49-F238E27FC236}">
                <a16:creationId xmlns:a16="http://schemas.microsoft.com/office/drawing/2014/main" id="{FCDD7EC8-2B07-48FC-B35B-AE4519EB5A64}"/>
              </a:ext>
            </a:extLst>
          </p:cNvPr>
          <p:cNvGrpSpPr/>
          <p:nvPr/>
        </p:nvGrpSpPr>
        <p:grpSpPr>
          <a:xfrm>
            <a:off x="842766" y="2948650"/>
            <a:ext cx="7604242" cy="2471446"/>
            <a:chOff x="2293879" y="2948650"/>
            <a:chExt cx="7604242" cy="2471446"/>
          </a:xfrm>
        </p:grpSpPr>
        <p:sp>
          <p:nvSpPr>
            <p:cNvPr id="13" name="TextBox 12">
              <a:extLst>
                <a:ext uri="{FF2B5EF4-FFF2-40B4-BE49-F238E27FC236}">
                  <a16:creationId xmlns:a16="http://schemas.microsoft.com/office/drawing/2014/main" id="{C28E6D88-DF3D-44FA-B1C0-B0515B4FAFCF}"/>
                </a:ext>
              </a:extLst>
            </p:cNvPr>
            <p:cNvSpPr txBox="1"/>
            <p:nvPr/>
          </p:nvSpPr>
          <p:spPr>
            <a:xfrm>
              <a:off x="5780836" y="2948650"/>
              <a:ext cx="4117285" cy="24714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Benzine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Ethanol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lang="en-US" sz="3600" err="1">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Hout</a:t>
              </a:r>
              <a:endPar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lang="en-US" sz="3600" err="1">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Waterstof</a:t>
              </a: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(gas)</a:t>
              </a:r>
            </a:p>
          </p:txBody>
        </p:sp>
        <p:sp>
          <p:nvSpPr>
            <p:cNvPr id="17" name="TextBox 16">
              <a:extLst>
                <a:ext uri="{FF2B5EF4-FFF2-40B4-BE49-F238E27FC236}">
                  <a16:creationId xmlns:a16="http://schemas.microsoft.com/office/drawing/2014/main" id="{651DFF9D-005A-477B-83D4-43FEB7463F7A}"/>
                </a:ext>
              </a:extLst>
            </p:cNvPr>
            <p:cNvSpPr txBox="1"/>
            <p:nvPr/>
          </p:nvSpPr>
          <p:spPr>
            <a:xfrm>
              <a:off x="2293879" y="2948650"/>
              <a:ext cx="3540815" cy="24714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Deuterium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Uranium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Kool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Olie</a:t>
              </a:r>
              <a:endParaRPr lang="en-GB"/>
            </a:p>
          </p:txBody>
        </p:sp>
      </p:grpSp>
      <p:pic>
        <p:nvPicPr>
          <p:cNvPr id="20" name="Picture 19" descr="Diagram, timeline&#10;&#10;Description automatically generated">
            <a:extLst>
              <a:ext uri="{FF2B5EF4-FFF2-40B4-BE49-F238E27FC236}">
                <a16:creationId xmlns:a16="http://schemas.microsoft.com/office/drawing/2014/main" id="{CD74FECB-D96A-4751-814A-86532CBB5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421" y="1690688"/>
            <a:ext cx="3803373" cy="2852530"/>
          </a:xfrm>
          <a:prstGeom prst="rect">
            <a:avLst/>
          </a:prstGeom>
          <a:ln w="19050">
            <a:solidFill>
              <a:srgbClr val="F36F2C"/>
            </a:solidFill>
          </a:ln>
        </p:spPr>
      </p:pic>
      <p:sp>
        <p:nvSpPr>
          <p:cNvPr id="21" name="TextBox 20">
            <a:extLst>
              <a:ext uri="{FF2B5EF4-FFF2-40B4-BE49-F238E27FC236}">
                <a16:creationId xmlns:a16="http://schemas.microsoft.com/office/drawing/2014/main" id="{F3CB58B7-C8B8-4A8C-964B-41F3FCBCC80A}"/>
              </a:ext>
            </a:extLst>
          </p:cNvPr>
          <p:cNvSpPr txBox="1"/>
          <p:nvPr/>
        </p:nvSpPr>
        <p:spPr>
          <a:xfrm>
            <a:off x="7629672" y="6033313"/>
            <a:ext cx="4160870" cy="276999"/>
          </a:xfrm>
          <a:prstGeom prst="rect">
            <a:avLst/>
          </a:prstGeom>
          <a:noFill/>
        </p:spPr>
        <p:txBody>
          <a:bodyPr wrap="square">
            <a:spAutoFit/>
          </a:bodyPr>
          <a:lstStyle/>
          <a:p>
            <a:pPr algn="ct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Graphic by Sarah Harman | U.S. Department of Energy</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869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7276-9484-444A-858B-DA949B435564}"/>
              </a:ext>
            </a:extLst>
          </p:cNvPr>
          <p:cNvSpPr>
            <a:spLocks noGrp="1"/>
          </p:cNvSpPr>
          <p:nvPr>
            <p:ph type="title"/>
          </p:nvPr>
        </p:nvSpPr>
        <p:spPr/>
        <p:txBody>
          <a:bodyPr/>
          <a:lstStyle/>
          <a:p>
            <a:r>
              <a:rPr lang="en-US"/>
              <a:t>Criteria </a:t>
            </a:r>
            <a:r>
              <a:rPr lang="en-US" err="1"/>
              <a:t>voor</a:t>
            </a:r>
            <a:r>
              <a:rPr lang="en-US"/>
              <a:t> </a:t>
            </a:r>
            <a:r>
              <a:rPr lang="en-US" err="1"/>
              <a:t>fusie</a:t>
            </a:r>
            <a:endParaRPr lang="en-GB"/>
          </a:p>
        </p:txBody>
      </p:sp>
      <p:sp>
        <p:nvSpPr>
          <p:cNvPr id="3" name="Content Placeholder 2">
            <a:extLst>
              <a:ext uri="{FF2B5EF4-FFF2-40B4-BE49-F238E27FC236}">
                <a16:creationId xmlns:a16="http://schemas.microsoft.com/office/drawing/2014/main" id="{97C92DA8-F36D-48F6-B1F3-ACABFFD8493D}"/>
              </a:ext>
            </a:extLst>
          </p:cNvPr>
          <p:cNvSpPr>
            <a:spLocks noGrp="1"/>
          </p:cNvSpPr>
          <p:nvPr>
            <p:ph idx="1"/>
          </p:nvPr>
        </p:nvSpPr>
        <p:spPr/>
        <p:txBody>
          <a:bodyPr/>
          <a:lstStyle/>
          <a:p>
            <a:r>
              <a:rPr lang="en-US" err="1"/>
              <a:t>Benodigd</a:t>
            </a:r>
            <a:r>
              <a:rPr lang="en-US"/>
              <a:t>:</a:t>
            </a:r>
            <a:endParaRPr lang="en-US">
              <a:solidFill>
                <a:srgbClr val="F36F2C"/>
              </a:solidFill>
            </a:endParaRPr>
          </a:p>
          <a:p>
            <a:pPr lvl="1"/>
            <a:r>
              <a:rPr lang="en-US"/>
              <a:t>Hoge</a:t>
            </a:r>
            <a:r>
              <a:rPr lang="en-US">
                <a:solidFill>
                  <a:srgbClr val="F36F2C"/>
                </a:solidFill>
              </a:rPr>
              <a:t> </a:t>
            </a:r>
            <a:r>
              <a:rPr lang="en-US" err="1">
                <a:solidFill>
                  <a:srgbClr val="F36F2C"/>
                </a:solidFill>
              </a:rPr>
              <a:t>temperatuur</a:t>
            </a:r>
            <a:endParaRPr lang="en-US">
              <a:solidFill>
                <a:srgbClr val="F36F2C"/>
              </a:solidFill>
            </a:endParaRPr>
          </a:p>
          <a:p>
            <a:pPr marL="457200" lvl="1" indent="0">
              <a:buNone/>
            </a:pPr>
            <a:r>
              <a:rPr lang="en-US"/>
              <a:t>  (= </a:t>
            </a:r>
            <a:r>
              <a:rPr lang="en-US" err="1"/>
              <a:t>hoge</a:t>
            </a:r>
            <a:r>
              <a:rPr lang="en-US"/>
              <a:t> </a:t>
            </a:r>
            <a:r>
              <a:rPr lang="en-US" err="1"/>
              <a:t>snelheid</a:t>
            </a:r>
            <a:r>
              <a:rPr lang="en-US"/>
              <a:t>)</a:t>
            </a:r>
            <a:br>
              <a:rPr lang="en-US"/>
            </a:br>
            <a:endParaRPr lang="en-US"/>
          </a:p>
          <a:p>
            <a:pPr lvl="1"/>
            <a:r>
              <a:rPr lang="en-US"/>
              <a:t>Hoge</a:t>
            </a:r>
            <a:r>
              <a:rPr lang="en-US">
                <a:solidFill>
                  <a:srgbClr val="F36F2C"/>
                </a:solidFill>
              </a:rPr>
              <a:t> </a:t>
            </a:r>
            <a:r>
              <a:rPr lang="en-US" err="1">
                <a:solidFill>
                  <a:srgbClr val="F36F2C"/>
                </a:solidFill>
              </a:rPr>
              <a:t>dichtheid</a:t>
            </a:r>
            <a:r>
              <a:rPr lang="en-US">
                <a:solidFill>
                  <a:srgbClr val="F36F2C"/>
                </a:solidFill>
              </a:rPr>
              <a:t> </a:t>
            </a:r>
          </a:p>
          <a:p>
            <a:pPr marL="457200" lvl="1" indent="0">
              <a:buNone/>
            </a:pPr>
            <a:endParaRPr lang="en-US" sz="2000">
              <a:solidFill>
                <a:schemeClr val="bg1"/>
              </a:solidFill>
            </a:endParaRPr>
          </a:p>
          <a:p>
            <a:r>
              <a:rPr lang="en-US" err="1">
                <a:solidFill>
                  <a:schemeClr val="bg1"/>
                </a:solidFill>
              </a:rPr>
              <a:t>En</a:t>
            </a:r>
            <a:r>
              <a:rPr lang="en-US">
                <a:solidFill>
                  <a:schemeClr val="bg1"/>
                </a:solidFill>
              </a:rPr>
              <a:t>:</a:t>
            </a:r>
          </a:p>
          <a:p>
            <a:pPr lvl="1"/>
            <a:r>
              <a:rPr lang="en-US" err="1">
                <a:solidFill>
                  <a:srgbClr val="F36F2C"/>
                </a:solidFill>
              </a:rPr>
              <a:t>Energie-opsluitingstijd</a:t>
            </a:r>
            <a:endParaRPr lang="en-US">
              <a:solidFill>
                <a:srgbClr val="F36F2C"/>
              </a:solidFill>
            </a:endParaRPr>
          </a:p>
          <a:p>
            <a:pPr marL="457200" lvl="1" indent="0">
              <a:buNone/>
            </a:pPr>
            <a:endParaRPr lang="en-GB">
              <a:solidFill>
                <a:schemeClr val="bg1"/>
              </a:solidFill>
            </a:endParaRPr>
          </a:p>
        </p:txBody>
      </p:sp>
      <p:sp>
        <p:nvSpPr>
          <p:cNvPr id="4" name="Footer Placeholder 3">
            <a:extLst>
              <a:ext uri="{FF2B5EF4-FFF2-40B4-BE49-F238E27FC236}">
                <a16:creationId xmlns:a16="http://schemas.microsoft.com/office/drawing/2014/main" id="{AE65D65A-9BDA-4207-991F-4491912BD2BC}"/>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F793259D-DB2C-4D60-B164-EEC623E64385}"/>
              </a:ext>
            </a:extLst>
          </p:cNvPr>
          <p:cNvSpPr>
            <a:spLocks noGrp="1"/>
          </p:cNvSpPr>
          <p:nvPr>
            <p:ph type="sldNum" sz="quarter" idx="12"/>
          </p:nvPr>
        </p:nvSpPr>
        <p:spPr/>
        <p:txBody>
          <a:bodyPr/>
          <a:lstStyle/>
          <a:p>
            <a:fld id="{607FDA0D-75C2-4509-B589-D4A45AB8915E}" type="slidenum">
              <a:rPr lang="en-GB" smtClean="0"/>
              <a:t>16</a:t>
            </a:fld>
            <a:endParaRPr lang="en-GB"/>
          </a:p>
        </p:txBody>
      </p:sp>
      <p:pic>
        <p:nvPicPr>
          <p:cNvPr id="15" name="Picture 14" descr="Icon&#10;&#10;Description automatically generated">
            <a:extLst>
              <a:ext uri="{FF2B5EF4-FFF2-40B4-BE49-F238E27FC236}">
                <a16:creationId xmlns:a16="http://schemas.microsoft.com/office/drawing/2014/main" id="{F65BDE9C-1BAC-4D3A-8602-61C70528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373" y="1690688"/>
            <a:ext cx="5177172" cy="1610194"/>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DAE3ADF-6860-4603-9C37-58334C42D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373" y="3637503"/>
            <a:ext cx="5192430" cy="1603047"/>
          </a:xfrm>
          <a:prstGeom prst="rect">
            <a:avLst/>
          </a:prstGeom>
        </p:spPr>
      </p:pic>
    </p:spTree>
    <p:extLst>
      <p:ext uri="{BB962C8B-B14F-4D97-AF65-F5344CB8AC3E}">
        <p14:creationId xmlns:p14="http://schemas.microsoft.com/office/powerpoint/2010/main" val="238413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0145-5D7C-4B05-BAF9-7C31B0AD90E9}"/>
              </a:ext>
            </a:extLst>
          </p:cNvPr>
          <p:cNvSpPr>
            <a:spLocks noGrp="1"/>
          </p:cNvSpPr>
          <p:nvPr>
            <p:ph type="title"/>
          </p:nvPr>
        </p:nvSpPr>
        <p:spPr/>
        <p:txBody>
          <a:bodyPr/>
          <a:lstStyle/>
          <a:p>
            <a:r>
              <a:rPr lang="en-US"/>
              <a:t>Criteria </a:t>
            </a:r>
            <a:r>
              <a:rPr lang="en-US" err="1"/>
              <a:t>voor</a:t>
            </a:r>
            <a:r>
              <a:rPr lang="en-US"/>
              <a:t> </a:t>
            </a:r>
            <a:r>
              <a:rPr lang="en-US" err="1"/>
              <a:t>fusie</a:t>
            </a:r>
            <a:endParaRPr lang="en-GB"/>
          </a:p>
        </p:txBody>
      </p:sp>
      <p:sp>
        <p:nvSpPr>
          <p:cNvPr id="3" name="Content Placeholder 2">
            <a:extLst>
              <a:ext uri="{FF2B5EF4-FFF2-40B4-BE49-F238E27FC236}">
                <a16:creationId xmlns:a16="http://schemas.microsoft.com/office/drawing/2014/main" id="{6E6480BE-C85C-41C7-91EE-EB59DFF27771}"/>
              </a:ext>
            </a:extLst>
          </p:cNvPr>
          <p:cNvSpPr>
            <a:spLocks noGrp="1"/>
          </p:cNvSpPr>
          <p:nvPr>
            <p:ph idx="1"/>
          </p:nvPr>
        </p:nvSpPr>
        <p:spPr/>
        <p:txBody>
          <a:bodyPr/>
          <a:lstStyle/>
          <a:p>
            <a:r>
              <a:rPr lang="en-US"/>
              <a:t>In de </a:t>
            </a:r>
            <a:r>
              <a:rPr lang="en-US" err="1"/>
              <a:t>Zon</a:t>
            </a:r>
            <a:r>
              <a:rPr lang="en-US"/>
              <a:t>: </a:t>
            </a:r>
            <a:r>
              <a:rPr lang="en-US" err="1">
                <a:solidFill>
                  <a:srgbClr val="F36F2C"/>
                </a:solidFill>
              </a:rPr>
              <a:t>zwaartekracht</a:t>
            </a:r>
            <a:endParaRPr lang="en-US">
              <a:solidFill>
                <a:srgbClr val="F36F2C"/>
              </a:solidFill>
            </a:endParaRPr>
          </a:p>
          <a:p>
            <a:pPr lvl="1"/>
            <a:r>
              <a:rPr lang="en-US" err="1">
                <a:solidFill>
                  <a:schemeClr val="bg1"/>
                </a:solidFill>
              </a:rPr>
              <a:t>Zorgt</a:t>
            </a:r>
            <a:r>
              <a:rPr lang="en-US">
                <a:solidFill>
                  <a:schemeClr val="bg1"/>
                </a:solidFill>
              </a:rPr>
              <a:t> </a:t>
            </a:r>
            <a:r>
              <a:rPr lang="en-US" err="1">
                <a:solidFill>
                  <a:schemeClr val="bg1"/>
                </a:solidFill>
              </a:rPr>
              <a:t>voor</a:t>
            </a:r>
            <a:r>
              <a:rPr lang="en-US">
                <a:solidFill>
                  <a:schemeClr val="bg1"/>
                </a:solidFill>
              </a:rPr>
              <a:t> </a:t>
            </a:r>
            <a:r>
              <a:rPr lang="en-US" err="1">
                <a:solidFill>
                  <a:schemeClr val="bg1"/>
                </a:solidFill>
              </a:rPr>
              <a:t>deze</a:t>
            </a:r>
            <a:r>
              <a:rPr lang="en-US">
                <a:solidFill>
                  <a:schemeClr val="bg1"/>
                </a:solidFill>
              </a:rPr>
              <a:t> extreme </a:t>
            </a:r>
            <a:r>
              <a:rPr lang="en-US" err="1">
                <a:solidFill>
                  <a:schemeClr val="bg1"/>
                </a:solidFill>
              </a:rPr>
              <a:t>omstandigheden</a:t>
            </a:r>
            <a:r>
              <a:rPr lang="en-US">
                <a:solidFill>
                  <a:schemeClr val="bg1"/>
                </a:solidFill>
              </a:rPr>
              <a:t>, </a:t>
            </a:r>
            <a:r>
              <a:rPr lang="en-US" err="1">
                <a:solidFill>
                  <a:schemeClr val="bg1"/>
                </a:solidFill>
              </a:rPr>
              <a:t>houdt</a:t>
            </a:r>
            <a:r>
              <a:rPr lang="en-US">
                <a:solidFill>
                  <a:schemeClr val="bg1"/>
                </a:solidFill>
              </a:rPr>
              <a:t> </a:t>
            </a:r>
            <a:r>
              <a:rPr lang="en-US" err="1">
                <a:solidFill>
                  <a:schemeClr val="bg1"/>
                </a:solidFill>
              </a:rPr>
              <a:t>energie</a:t>
            </a:r>
            <a:r>
              <a:rPr lang="en-US">
                <a:solidFill>
                  <a:schemeClr val="bg1"/>
                </a:solidFill>
              </a:rPr>
              <a:t> lang </a:t>
            </a:r>
            <a:r>
              <a:rPr lang="en-US" err="1">
                <a:solidFill>
                  <a:schemeClr val="bg1"/>
                </a:solidFill>
              </a:rPr>
              <a:t>opgesloten</a:t>
            </a:r>
            <a:endParaRPr lang="en-US">
              <a:solidFill>
                <a:schemeClr val="bg1"/>
              </a:solidFill>
            </a:endParaRPr>
          </a:p>
          <a:p>
            <a:pPr lvl="1"/>
            <a:endParaRPr lang="en-US">
              <a:solidFill>
                <a:schemeClr val="bg1"/>
              </a:solidFill>
            </a:endParaRPr>
          </a:p>
          <a:p>
            <a:r>
              <a:rPr lang="en-US">
                <a:solidFill>
                  <a:schemeClr val="bg1"/>
                </a:solidFill>
              </a:rPr>
              <a:t>Op </a:t>
            </a:r>
            <a:r>
              <a:rPr lang="en-US" err="1">
                <a:solidFill>
                  <a:schemeClr val="bg1"/>
                </a:solidFill>
              </a:rPr>
              <a:t>Aarde</a:t>
            </a:r>
            <a:r>
              <a:rPr lang="en-US">
                <a:solidFill>
                  <a:schemeClr val="bg1"/>
                </a:solidFill>
              </a:rPr>
              <a:t>: </a:t>
            </a:r>
            <a:r>
              <a:rPr lang="en-US" err="1">
                <a:solidFill>
                  <a:schemeClr val="bg1"/>
                </a:solidFill>
              </a:rPr>
              <a:t>een</a:t>
            </a:r>
            <a:r>
              <a:rPr lang="en-US">
                <a:solidFill>
                  <a:schemeClr val="bg1"/>
                </a:solidFill>
              </a:rPr>
              <a:t> </a:t>
            </a:r>
            <a:r>
              <a:rPr lang="en-US" err="1">
                <a:solidFill>
                  <a:schemeClr val="bg1"/>
                </a:solidFill>
              </a:rPr>
              <a:t>andere</a:t>
            </a:r>
            <a:r>
              <a:rPr lang="en-US">
                <a:solidFill>
                  <a:schemeClr val="bg1"/>
                </a:solidFill>
              </a:rPr>
              <a:t> </a:t>
            </a:r>
            <a:r>
              <a:rPr lang="en-US" err="1">
                <a:solidFill>
                  <a:schemeClr val="bg1"/>
                </a:solidFill>
              </a:rPr>
              <a:t>manier</a:t>
            </a:r>
            <a:r>
              <a:rPr lang="en-US">
                <a:solidFill>
                  <a:schemeClr val="bg1"/>
                </a:solidFill>
              </a:rPr>
              <a:t> </a:t>
            </a:r>
            <a:r>
              <a:rPr lang="en-US" err="1">
                <a:solidFill>
                  <a:schemeClr val="bg1"/>
                </a:solidFill>
              </a:rPr>
              <a:t>nodig</a:t>
            </a:r>
            <a:endParaRPr lang="en-US">
              <a:solidFill>
                <a:schemeClr val="bg1"/>
              </a:solidFill>
            </a:endParaRPr>
          </a:p>
          <a:p>
            <a:pPr lvl="1"/>
            <a:r>
              <a:rPr lang="en-US" sz="3200" err="1">
                <a:solidFill>
                  <a:srgbClr val="F36F2C"/>
                </a:solidFill>
              </a:rPr>
              <a:t>Fusiereactors</a:t>
            </a:r>
            <a:endParaRPr lang="en-US" sz="3200">
              <a:solidFill>
                <a:srgbClr val="F36F2C"/>
              </a:solidFill>
            </a:endParaRPr>
          </a:p>
          <a:p>
            <a:pPr lvl="1"/>
            <a:r>
              <a:rPr lang="en-US" sz="3200">
                <a:solidFill>
                  <a:srgbClr val="F36F2C"/>
                </a:solidFill>
              </a:rPr>
              <a:t>Plasma!</a:t>
            </a:r>
            <a:endParaRPr lang="en-GB" sz="3200">
              <a:solidFill>
                <a:srgbClr val="F36F2C"/>
              </a:solidFill>
            </a:endParaRPr>
          </a:p>
        </p:txBody>
      </p:sp>
      <p:sp>
        <p:nvSpPr>
          <p:cNvPr id="4" name="Footer Placeholder 3">
            <a:extLst>
              <a:ext uri="{FF2B5EF4-FFF2-40B4-BE49-F238E27FC236}">
                <a16:creationId xmlns:a16="http://schemas.microsoft.com/office/drawing/2014/main" id="{A194E4D0-CD76-4B25-82D1-645593C29CCA}"/>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1B3826C-6E09-4547-8362-E01281C322B1}"/>
              </a:ext>
            </a:extLst>
          </p:cNvPr>
          <p:cNvSpPr>
            <a:spLocks noGrp="1"/>
          </p:cNvSpPr>
          <p:nvPr>
            <p:ph type="sldNum" sz="quarter" idx="12"/>
          </p:nvPr>
        </p:nvSpPr>
        <p:spPr/>
        <p:txBody>
          <a:bodyPr/>
          <a:lstStyle/>
          <a:p>
            <a:fld id="{607FDA0D-75C2-4509-B589-D4A45AB8915E}" type="slidenum">
              <a:rPr lang="en-GB" smtClean="0"/>
              <a:t>17</a:t>
            </a:fld>
            <a:endParaRPr lang="en-GB"/>
          </a:p>
        </p:txBody>
      </p:sp>
    </p:spTree>
    <p:extLst>
      <p:ext uri="{BB962C8B-B14F-4D97-AF65-F5344CB8AC3E}">
        <p14:creationId xmlns:p14="http://schemas.microsoft.com/office/powerpoint/2010/main" val="727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6B2A-2A04-4481-85F1-D798B53A88FF}"/>
              </a:ext>
            </a:extLst>
          </p:cNvPr>
          <p:cNvSpPr>
            <a:spLocks noGrp="1"/>
          </p:cNvSpPr>
          <p:nvPr>
            <p:ph type="title"/>
          </p:nvPr>
        </p:nvSpPr>
        <p:spPr/>
        <p:txBody>
          <a:bodyPr/>
          <a:lstStyle/>
          <a:p>
            <a:r>
              <a:rPr lang="en-US"/>
              <a:t>1.3 Plasma</a:t>
            </a:r>
            <a:endParaRPr lang="en-GB"/>
          </a:p>
        </p:txBody>
      </p:sp>
      <p:sp>
        <p:nvSpPr>
          <p:cNvPr id="3" name="Content Placeholder 2">
            <a:extLst>
              <a:ext uri="{FF2B5EF4-FFF2-40B4-BE49-F238E27FC236}">
                <a16:creationId xmlns:a16="http://schemas.microsoft.com/office/drawing/2014/main" id="{E05CE16F-EAB6-464F-BC57-20EE26ED44B7}"/>
              </a:ext>
            </a:extLst>
          </p:cNvPr>
          <p:cNvSpPr>
            <a:spLocks noGrp="1"/>
          </p:cNvSpPr>
          <p:nvPr>
            <p:ph idx="1"/>
          </p:nvPr>
        </p:nvSpPr>
        <p:spPr/>
        <p:txBody>
          <a:bodyPr/>
          <a:lstStyle/>
          <a:p>
            <a:r>
              <a:rPr lang="en-GB">
                <a:cs typeface="Calibri"/>
              </a:rPr>
              <a:t>De “</a:t>
            </a:r>
            <a:r>
              <a:rPr lang="en-GB" err="1">
                <a:cs typeface="Calibri"/>
              </a:rPr>
              <a:t>vierde</a:t>
            </a:r>
            <a:r>
              <a:rPr lang="en-GB">
                <a:cs typeface="Calibri"/>
              </a:rPr>
              <a:t> </a:t>
            </a:r>
            <a:r>
              <a:rPr lang="en-GB" err="1">
                <a:cs typeface="Calibri"/>
              </a:rPr>
              <a:t>fase</a:t>
            </a:r>
            <a:r>
              <a:rPr lang="en-GB">
                <a:cs typeface="Calibri"/>
              </a:rPr>
              <a:t>”</a:t>
            </a:r>
          </a:p>
          <a:p>
            <a:r>
              <a:rPr lang="en-GB" err="1">
                <a:solidFill>
                  <a:srgbClr val="F36F2C"/>
                </a:solidFill>
                <a:cs typeface="Calibri"/>
              </a:rPr>
              <a:t>Geïoniseerd</a:t>
            </a:r>
            <a:r>
              <a:rPr lang="en-GB">
                <a:solidFill>
                  <a:srgbClr val="F36F2C"/>
                </a:solidFill>
                <a:cs typeface="Calibri"/>
              </a:rPr>
              <a:t> gas</a:t>
            </a:r>
          </a:p>
          <a:p>
            <a:pPr lvl="1"/>
            <a:r>
              <a:rPr lang="en-GB" err="1">
                <a:cs typeface="Calibri"/>
              </a:rPr>
              <a:t>Bevat</a:t>
            </a:r>
            <a:r>
              <a:rPr lang="en-GB">
                <a:cs typeface="Calibri"/>
              </a:rPr>
              <a:t> </a:t>
            </a:r>
            <a:r>
              <a:rPr lang="en-GB" err="1">
                <a:cs typeface="Calibri"/>
              </a:rPr>
              <a:t>vrije</a:t>
            </a:r>
            <a:r>
              <a:rPr lang="en-GB">
                <a:cs typeface="Calibri"/>
              </a:rPr>
              <a:t> </a:t>
            </a:r>
            <a:r>
              <a:rPr lang="en-GB" err="1">
                <a:cs typeface="Calibri"/>
              </a:rPr>
              <a:t>ladingen</a:t>
            </a:r>
            <a:r>
              <a:rPr lang="en-GB">
                <a:cs typeface="Calibri"/>
              </a:rPr>
              <a:t>:</a:t>
            </a:r>
          </a:p>
          <a:p>
            <a:pPr lvl="2"/>
            <a:r>
              <a:rPr lang="en-GB" err="1">
                <a:cs typeface="Calibri"/>
              </a:rPr>
              <a:t>Positieve</a:t>
            </a:r>
            <a:r>
              <a:rPr lang="en-GB">
                <a:cs typeface="Calibri"/>
              </a:rPr>
              <a:t> ions </a:t>
            </a:r>
            <a:endParaRPr lang="en-US">
              <a:ea typeface="+mn-lt"/>
              <a:cs typeface="+mn-lt"/>
            </a:endParaRPr>
          </a:p>
          <a:p>
            <a:pPr lvl="2"/>
            <a:r>
              <a:rPr lang="en-GB" err="1">
                <a:cs typeface="Calibri"/>
              </a:rPr>
              <a:t>Negatieve</a:t>
            </a:r>
            <a:r>
              <a:rPr lang="en-GB">
                <a:cs typeface="Calibri"/>
              </a:rPr>
              <a:t> </a:t>
            </a:r>
            <a:r>
              <a:rPr lang="en-GB" err="1">
                <a:cs typeface="Calibri"/>
              </a:rPr>
              <a:t>elektrons</a:t>
            </a:r>
            <a:endParaRPr lang="en-GB">
              <a:cs typeface="Calibri"/>
            </a:endParaRPr>
          </a:p>
          <a:p>
            <a:pPr marL="914400" lvl="2" indent="0">
              <a:buNone/>
            </a:pPr>
            <a:endParaRPr lang="en-GB">
              <a:cs typeface="Calibri"/>
            </a:endParaRPr>
          </a:p>
          <a:p>
            <a:pPr lvl="1"/>
            <a:r>
              <a:rPr lang="en-GB" err="1">
                <a:cs typeface="Calibri"/>
              </a:rPr>
              <a:t>Volledig-geïoniseerd</a:t>
            </a:r>
            <a:r>
              <a:rPr lang="en-GB">
                <a:cs typeface="Calibri"/>
              </a:rPr>
              <a:t> plasma</a:t>
            </a:r>
          </a:p>
          <a:p>
            <a:pPr lvl="2"/>
            <a:r>
              <a:rPr lang="en-GB" err="1">
                <a:cs typeface="Calibri"/>
              </a:rPr>
              <a:t>Alleen</a:t>
            </a:r>
            <a:r>
              <a:rPr lang="en-GB">
                <a:cs typeface="Calibri"/>
              </a:rPr>
              <a:t> </a:t>
            </a:r>
            <a:r>
              <a:rPr lang="en-GB" err="1">
                <a:cs typeface="Calibri"/>
              </a:rPr>
              <a:t>ionen</a:t>
            </a:r>
            <a:r>
              <a:rPr lang="en-GB">
                <a:cs typeface="Calibri"/>
              </a:rPr>
              <a:t> </a:t>
            </a:r>
            <a:r>
              <a:rPr lang="en-GB" err="1">
                <a:cs typeface="Calibri"/>
              </a:rPr>
              <a:t>en</a:t>
            </a:r>
            <a:r>
              <a:rPr lang="en-GB">
                <a:cs typeface="Calibri"/>
              </a:rPr>
              <a:t> </a:t>
            </a:r>
            <a:r>
              <a:rPr lang="en-GB" err="1">
                <a:cs typeface="Calibri"/>
              </a:rPr>
              <a:t>elektronen</a:t>
            </a:r>
            <a:r>
              <a:rPr lang="en-GB">
                <a:cs typeface="Calibri"/>
              </a:rPr>
              <a:t>, </a:t>
            </a:r>
            <a:r>
              <a:rPr lang="en-GB" err="1">
                <a:cs typeface="Calibri"/>
              </a:rPr>
              <a:t>geen</a:t>
            </a:r>
            <a:br>
              <a:rPr lang="en-GB">
                <a:cs typeface="Calibri"/>
              </a:rPr>
            </a:br>
            <a:r>
              <a:rPr lang="en-GB" err="1">
                <a:cs typeface="Calibri"/>
              </a:rPr>
              <a:t>neutrale</a:t>
            </a:r>
            <a:r>
              <a:rPr lang="en-GB">
                <a:cs typeface="Calibri"/>
              </a:rPr>
              <a:t> </a:t>
            </a:r>
            <a:r>
              <a:rPr lang="en-GB" err="1">
                <a:cs typeface="Calibri"/>
              </a:rPr>
              <a:t>deeltjes</a:t>
            </a:r>
            <a:endParaRPr lang="en-GB">
              <a:cs typeface="Calibri"/>
            </a:endParaRPr>
          </a:p>
          <a:p>
            <a:endParaRPr lang="en-GB"/>
          </a:p>
        </p:txBody>
      </p:sp>
      <p:sp>
        <p:nvSpPr>
          <p:cNvPr id="4" name="Footer Placeholder 3">
            <a:extLst>
              <a:ext uri="{FF2B5EF4-FFF2-40B4-BE49-F238E27FC236}">
                <a16:creationId xmlns:a16="http://schemas.microsoft.com/office/drawing/2014/main" id="{2A8E8AF7-EAAC-44F7-BB17-F2B3B71DDDF5}"/>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069C0FCC-3A38-447D-B00D-B5F8F04CFE3B}"/>
              </a:ext>
            </a:extLst>
          </p:cNvPr>
          <p:cNvSpPr>
            <a:spLocks noGrp="1"/>
          </p:cNvSpPr>
          <p:nvPr>
            <p:ph type="sldNum" sz="quarter" idx="12"/>
          </p:nvPr>
        </p:nvSpPr>
        <p:spPr/>
        <p:txBody>
          <a:bodyPr/>
          <a:lstStyle/>
          <a:p>
            <a:fld id="{607FDA0D-75C2-4509-B589-D4A45AB8915E}" type="slidenum">
              <a:rPr lang="en-GB" smtClean="0"/>
              <a:t>18</a:t>
            </a:fld>
            <a:endParaRPr lang="en-GB"/>
          </a:p>
        </p:txBody>
      </p:sp>
      <p:pic>
        <p:nvPicPr>
          <p:cNvPr id="13" name="Picture 12" descr="A picture containing bubble chart&#10;&#10;Description automatically generated">
            <a:extLst>
              <a:ext uri="{FF2B5EF4-FFF2-40B4-BE49-F238E27FC236}">
                <a16:creationId xmlns:a16="http://schemas.microsoft.com/office/drawing/2014/main" id="{71609661-F333-445C-8C37-3016E926AB0D}"/>
              </a:ext>
            </a:extLst>
          </p:cNvPr>
          <p:cNvPicPr>
            <a:picLocks noChangeAspect="1"/>
          </p:cNvPicPr>
          <p:nvPr/>
        </p:nvPicPr>
        <p:blipFill rotWithShape="1">
          <a:blip r:embed="rId2">
            <a:extLst>
              <a:ext uri="{28A0092B-C50C-407E-A947-70E740481C1C}">
                <a14:useLocalDpi xmlns:a14="http://schemas.microsoft.com/office/drawing/2010/main" val="0"/>
              </a:ext>
            </a:extLst>
          </a:blip>
          <a:srcRect l="6409" t="17392" b="2662"/>
          <a:stretch/>
        </p:blipFill>
        <p:spPr>
          <a:xfrm>
            <a:off x="7051039" y="1718212"/>
            <a:ext cx="4830943" cy="3212779"/>
          </a:xfrm>
          <a:prstGeom prst="rect">
            <a:avLst/>
          </a:prstGeom>
          <a:solidFill>
            <a:schemeClr val="bg1"/>
          </a:solidFill>
          <a:ln w="19050">
            <a:solidFill>
              <a:srgbClr val="F36F2C"/>
            </a:solidFill>
          </a:ln>
        </p:spPr>
      </p:pic>
    </p:spTree>
    <p:extLst>
      <p:ext uri="{BB962C8B-B14F-4D97-AF65-F5344CB8AC3E}">
        <p14:creationId xmlns:p14="http://schemas.microsoft.com/office/powerpoint/2010/main" val="17413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0C0D-D519-46A3-B92F-F29C91B12C5C}"/>
              </a:ext>
            </a:extLst>
          </p:cNvPr>
          <p:cNvSpPr>
            <a:spLocks noGrp="1"/>
          </p:cNvSpPr>
          <p:nvPr>
            <p:ph type="title"/>
          </p:nvPr>
        </p:nvSpPr>
        <p:spPr/>
        <p:txBody>
          <a:bodyPr/>
          <a:lstStyle/>
          <a:p>
            <a:r>
              <a:rPr lang="en-US" err="1"/>
              <a:t>Ionisatie</a:t>
            </a:r>
            <a:r>
              <a:rPr lang="en-US"/>
              <a:t> vs </a:t>
            </a:r>
            <a:r>
              <a:rPr lang="en-US" err="1"/>
              <a:t>faseovergang</a:t>
            </a:r>
            <a:endParaRPr lang="en-GB"/>
          </a:p>
        </p:txBody>
      </p:sp>
      <p:sp>
        <p:nvSpPr>
          <p:cNvPr id="3" name="Content Placeholder 2">
            <a:extLst>
              <a:ext uri="{FF2B5EF4-FFF2-40B4-BE49-F238E27FC236}">
                <a16:creationId xmlns:a16="http://schemas.microsoft.com/office/drawing/2014/main" id="{63629DB1-6653-4EAC-AA6E-D154992CAC65}"/>
              </a:ext>
            </a:extLst>
          </p:cNvPr>
          <p:cNvSpPr>
            <a:spLocks noGrp="1"/>
          </p:cNvSpPr>
          <p:nvPr>
            <p:ph idx="1"/>
          </p:nvPr>
        </p:nvSpPr>
        <p:spPr>
          <a:xfrm>
            <a:off x="838200" y="1690688"/>
            <a:ext cx="5257800" cy="4376737"/>
          </a:xfrm>
        </p:spPr>
        <p:txBody>
          <a:bodyPr/>
          <a:lstStyle/>
          <a:p>
            <a:r>
              <a:rPr lang="en-GB" sz="3600" err="1">
                <a:solidFill>
                  <a:srgbClr val="F36F2C"/>
                </a:solidFill>
              </a:rPr>
              <a:t>Ionisatie</a:t>
            </a:r>
            <a:endParaRPr lang="en-GB" sz="3600">
              <a:solidFill>
                <a:srgbClr val="F36F2C"/>
              </a:solidFill>
            </a:endParaRPr>
          </a:p>
          <a:p>
            <a:r>
              <a:rPr lang="en-US" sz="2400"/>
              <a:t>Gas</a:t>
            </a:r>
          </a:p>
          <a:p>
            <a:r>
              <a:rPr lang="en-US" sz="2400"/>
              <a:t>Hoge </a:t>
            </a:r>
            <a:r>
              <a:rPr lang="en-US" sz="2400" err="1"/>
              <a:t>druk</a:t>
            </a:r>
            <a:r>
              <a:rPr lang="en-US" sz="2400"/>
              <a:t> </a:t>
            </a:r>
            <a:r>
              <a:rPr lang="en-US" sz="2400" err="1"/>
              <a:t>en</a:t>
            </a:r>
            <a:r>
              <a:rPr lang="en-US" sz="2400"/>
              <a:t> </a:t>
            </a:r>
            <a:r>
              <a:rPr lang="en-US" sz="2400" err="1"/>
              <a:t>temperatuur</a:t>
            </a:r>
            <a:endParaRPr lang="en-US" sz="2400"/>
          </a:p>
          <a:p>
            <a:r>
              <a:rPr lang="en-US" sz="2400" err="1">
                <a:solidFill>
                  <a:srgbClr val="F36F2C"/>
                </a:solidFill>
              </a:rPr>
              <a:t>Gasafbraak</a:t>
            </a:r>
            <a:r>
              <a:rPr lang="en-US" sz="2400">
                <a:solidFill>
                  <a:srgbClr val="F36F2C"/>
                </a:solidFill>
              </a:rPr>
              <a:t>:</a:t>
            </a:r>
            <a:br>
              <a:rPr lang="en-US" sz="2400"/>
            </a:br>
            <a:r>
              <a:rPr lang="en-US" sz="2400" err="1"/>
              <a:t>bindingen</a:t>
            </a:r>
            <a:r>
              <a:rPr lang="en-US" sz="2400"/>
              <a:t> </a:t>
            </a:r>
            <a:r>
              <a:rPr lang="en-US" sz="2400" i="1" err="1"/>
              <a:t>binnen</a:t>
            </a:r>
            <a:r>
              <a:rPr lang="en-US" sz="2400"/>
              <a:t> het </a:t>
            </a:r>
            <a:r>
              <a:rPr lang="en-US" sz="2400" err="1"/>
              <a:t>atoom</a:t>
            </a:r>
            <a:r>
              <a:rPr lang="en-US" sz="2400"/>
              <a:t> </a:t>
            </a:r>
            <a:r>
              <a:rPr lang="en-US" sz="2400" err="1"/>
              <a:t>breken</a:t>
            </a:r>
            <a:endParaRPr lang="en-US" sz="2400"/>
          </a:p>
          <a:p>
            <a:endParaRPr lang="en-US" sz="2400"/>
          </a:p>
          <a:p>
            <a:r>
              <a:rPr lang="en-GB" sz="2400">
                <a:cs typeface="Calibri"/>
              </a:rPr>
              <a:t>Criterium </a:t>
            </a:r>
            <a:r>
              <a:rPr lang="en-GB" sz="2400" err="1">
                <a:cs typeface="Calibri"/>
              </a:rPr>
              <a:t>voor</a:t>
            </a:r>
            <a:r>
              <a:rPr lang="en-GB" sz="2400">
                <a:cs typeface="Calibri"/>
              </a:rPr>
              <a:t> </a:t>
            </a:r>
            <a:r>
              <a:rPr lang="en-GB" sz="2400" err="1">
                <a:cs typeface="Calibri"/>
              </a:rPr>
              <a:t>gasafbraak</a:t>
            </a:r>
            <a:endParaRPr lang="en-GB" sz="2400">
              <a:cs typeface="Calibri"/>
            </a:endParaRPr>
          </a:p>
          <a:p>
            <a:pPr lvl="1" indent="-342900"/>
            <a:r>
              <a:rPr lang="en-GB" sz="2400" err="1">
                <a:ea typeface="+mn-lt"/>
                <a:cs typeface="+mn-lt"/>
              </a:rPr>
              <a:t>Energie</a:t>
            </a:r>
            <a:r>
              <a:rPr lang="en-GB" sz="2400">
                <a:ea typeface="+mn-lt"/>
                <a:cs typeface="+mn-lt"/>
              </a:rPr>
              <a:t> </a:t>
            </a:r>
            <a:r>
              <a:rPr lang="en-GB" sz="2400" err="1">
                <a:ea typeface="+mn-lt"/>
                <a:cs typeface="+mn-lt"/>
              </a:rPr>
              <a:t>hoger</a:t>
            </a:r>
            <a:r>
              <a:rPr lang="en-GB" sz="2400">
                <a:ea typeface="+mn-lt"/>
                <a:cs typeface="+mn-lt"/>
              </a:rPr>
              <a:t> dan </a:t>
            </a:r>
            <a:br>
              <a:rPr lang="en-GB" sz="2400">
                <a:ea typeface="+mn-lt"/>
                <a:cs typeface="+mn-lt"/>
              </a:rPr>
            </a:br>
            <a:r>
              <a:rPr lang="en-GB" sz="2400" err="1">
                <a:solidFill>
                  <a:srgbClr val="F36F2C"/>
                </a:solidFill>
                <a:ea typeface="+mn-lt"/>
                <a:cs typeface="+mn-lt"/>
              </a:rPr>
              <a:t>ionisatie-energie</a:t>
            </a:r>
            <a:endParaRPr lang="en-GB" sz="2400">
              <a:solidFill>
                <a:srgbClr val="F36F2C"/>
              </a:solidFill>
              <a:cs typeface="Calibri"/>
            </a:endParaRPr>
          </a:p>
          <a:p>
            <a:endParaRPr lang="en-US" sz="2400"/>
          </a:p>
          <a:p>
            <a:endParaRPr lang="en-GB" sz="2400"/>
          </a:p>
          <a:p>
            <a:endParaRPr lang="en-GB" sz="2400"/>
          </a:p>
        </p:txBody>
      </p:sp>
      <p:sp>
        <p:nvSpPr>
          <p:cNvPr id="4" name="Footer Placeholder 3">
            <a:extLst>
              <a:ext uri="{FF2B5EF4-FFF2-40B4-BE49-F238E27FC236}">
                <a16:creationId xmlns:a16="http://schemas.microsoft.com/office/drawing/2014/main" id="{2EB08DD3-8833-49A8-B75B-85BE30465734}"/>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09FF2C2-0E52-4D4E-AFF8-07A74F21DF1D}"/>
              </a:ext>
            </a:extLst>
          </p:cNvPr>
          <p:cNvSpPr>
            <a:spLocks noGrp="1"/>
          </p:cNvSpPr>
          <p:nvPr>
            <p:ph type="sldNum" sz="quarter" idx="12"/>
          </p:nvPr>
        </p:nvSpPr>
        <p:spPr/>
        <p:txBody>
          <a:bodyPr/>
          <a:lstStyle/>
          <a:p>
            <a:fld id="{607FDA0D-75C2-4509-B589-D4A45AB8915E}" type="slidenum">
              <a:rPr lang="en-GB" smtClean="0"/>
              <a:t>19</a:t>
            </a:fld>
            <a:endParaRPr lang="en-GB"/>
          </a:p>
        </p:txBody>
      </p:sp>
      <p:sp>
        <p:nvSpPr>
          <p:cNvPr id="6" name="Content Placeholder 2">
            <a:extLst>
              <a:ext uri="{FF2B5EF4-FFF2-40B4-BE49-F238E27FC236}">
                <a16:creationId xmlns:a16="http://schemas.microsoft.com/office/drawing/2014/main" id="{9A721178-D409-4086-8E8E-A030505F946D}"/>
              </a:ext>
            </a:extLst>
          </p:cNvPr>
          <p:cNvSpPr txBox="1">
            <a:spLocks/>
          </p:cNvSpPr>
          <p:nvPr/>
        </p:nvSpPr>
        <p:spPr>
          <a:xfrm>
            <a:off x="6096000" y="1690688"/>
            <a:ext cx="5537200" cy="437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err="1">
                <a:solidFill>
                  <a:srgbClr val="F36F2C"/>
                </a:solidFill>
              </a:rPr>
              <a:t>Faseovergang</a:t>
            </a:r>
            <a:endParaRPr lang="en-GB" sz="3600">
              <a:solidFill>
                <a:srgbClr val="F36F2C"/>
              </a:solidFill>
            </a:endParaRPr>
          </a:p>
          <a:p>
            <a:r>
              <a:rPr lang="en-US" sz="2400" err="1"/>
              <a:t>Vaste</a:t>
            </a:r>
            <a:r>
              <a:rPr lang="en-US" sz="2400"/>
              <a:t> </a:t>
            </a:r>
            <a:r>
              <a:rPr lang="en-US" sz="2400" err="1"/>
              <a:t>stof</a:t>
            </a:r>
            <a:r>
              <a:rPr lang="en-US" sz="2400"/>
              <a:t> / </a:t>
            </a:r>
            <a:r>
              <a:rPr lang="en-US" sz="2400" err="1"/>
              <a:t>vloeistof</a:t>
            </a:r>
            <a:r>
              <a:rPr lang="en-US" sz="2400"/>
              <a:t> / gas</a:t>
            </a:r>
          </a:p>
          <a:p>
            <a:r>
              <a:rPr lang="en-GB" sz="2400"/>
              <a:t>Op </a:t>
            </a:r>
            <a:r>
              <a:rPr lang="en-GB" sz="2400" err="1"/>
              <a:t>specifieke</a:t>
            </a:r>
            <a:r>
              <a:rPr lang="en-GB" sz="2400"/>
              <a:t> </a:t>
            </a:r>
            <a:r>
              <a:rPr lang="en-GB" sz="2400" err="1"/>
              <a:t>druk</a:t>
            </a:r>
            <a:r>
              <a:rPr lang="en-GB" sz="2400"/>
              <a:t> </a:t>
            </a:r>
            <a:r>
              <a:rPr lang="en-GB" sz="2400" err="1"/>
              <a:t>en</a:t>
            </a:r>
            <a:r>
              <a:rPr lang="en-GB" sz="2400"/>
              <a:t> </a:t>
            </a:r>
            <a:r>
              <a:rPr lang="en-GB" sz="2400" err="1"/>
              <a:t>temperatuur</a:t>
            </a:r>
            <a:endParaRPr lang="en-GB" sz="240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Overgang</a:t>
            </a:r>
            <a:r>
              <a:rPr kumimoji="0" lang="en-US" sz="2400" b="0"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a:t>
            </a:r>
            <a:b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0" i="0" u="none" strike="noStrike" kern="1200" cap="none" spc="0" normalizeH="0" baseline="0" noProof="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bindingen</a:t>
            </a:r>
            <a: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1" u="none" strike="noStrike" kern="1200" cap="none" spc="0" normalizeH="0" baseline="0" noProof="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tussen</a:t>
            </a:r>
            <a: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verschillende</a:t>
            </a:r>
            <a: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atomen</a:t>
            </a:r>
            <a: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breken</a:t>
            </a:r>
            <a:br>
              <a:rPr lang="en-US" sz="2400">
                <a:solidFill>
                  <a:prstClr val="white">
                    <a:lumMod val="95000"/>
                  </a:prstClr>
                </a:solidFill>
              </a:rPr>
            </a:br>
            <a:endParaRPr lang="en-GB" sz="2400"/>
          </a:p>
          <a:p>
            <a:r>
              <a:rPr lang="en-GB" sz="2400">
                <a:cs typeface="Calibri"/>
              </a:rPr>
              <a:t>Criterium </a:t>
            </a:r>
            <a:r>
              <a:rPr lang="en-GB" sz="2400" err="1">
                <a:cs typeface="Calibri"/>
              </a:rPr>
              <a:t>voor</a:t>
            </a:r>
            <a:r>
              <a:rPr lang="en-GB" sz="2400">
                <a:cs typeface="Calibri"/>
              </a:rPr>
              <a:t> </a:t>
            </a:r>
            <a:r>
              <a:rPr lang="en-GB" sz="2400" err="1">
                <a:cs typeface="Calibri"/>
              </a:rPr>
              <a:t>overgang</a:t>
            </a:r>
            <a:endParaRPr lang="en-GB" sz="2400">
              <a:cs typeface="Calibri"/>
            </a:endParaRPr>
          </a:p>
          <a:p>
            <a:pPr lvl="1" indent="-342900"/>
            <a:r>
              <a:rPr lang="en-US" sz="2400" err="1">
                <a:ea typeface="+mn-lt"/>
                <a:cs typeface="+mn-lt"/>
              </a:rPr>
              <a:t>Energie</a:t>
            </a:r>
            <a:r>
              <a:rPr lang="en-US" sz="2400">
                <a:ea typeface="+mn-lt"/>
                <a:cs typeface="+mn-lt"/>
              </a:rPr>
              <a:t> </a:t>
            </a:r>
            <a:r>
              <a:rPr lang="en-US" sz="2400" err="1">
                <a:ea typeface="+mn-lt"/>
                <a:cs typeface="+mn-lt"/>
              </a:rPr>
              <a:t>hoger</a:t>
            </a:r>
            <a:r>
              <a:rPr lang="en-US" sz="2400">
                <a:ea typeface="+mn-lt"/>
                <a:cs typeface="+mn-lt"/>
              </a:rPr>
              <a:t> dan</a:t>
            </a:r>
            <a:br>
              <a:rPr lang="en-US" sz="2400">
                <a:ea typeface="+mn-lt"/>
                <a:cs typeface="+mn-lt"/>
              </a:rPr>
            </a:br>
            <a:r>
              <a:rPr lang="en-US" sz="2400" err="1">
                <a:solidFill>
                  <a:srgbClr val="F36F2C"/>
                </a:solidFill>
                <a:ea typeface="+mn-lt"/>
                <a:cs typeface="+mn-lt"/>
              </a:rPr>
              <a:t>drempelwaarde</a:t>
            </a:r>
            <a:endParaRPr lang="en-US" sz="2400">
              <a:solidFill>
                <a:srgbClr val="F36F2C"/>
              </a:solidFill>
              <a:ea typeface="+mn-lt"/>
              <a:cs typeface="+mn-lt"/>
            </a:endParaRPr>
          </a:p>
          <a:p>
            <a:endParaRPr lang="en-GB"/>
          </a:p>
        </p:txBody>
      </p:sp>
    </p:spTree>
    <p:extLst>
      <p:ext uri="{BB962C8B-B14F-4D97-AF65-F5344CB8AC3E}">
        <p14:creationId xmlns:p14="http://schemas.microsoft.com/office/powerpoint/2010/main" val="293429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1.1 </a:t>
            </a:r>
            <a:r>
              <a:rPr lang="en-US" err="1"/>
              <a:t>Energie</a:t>
            </a:r>
            <a:r>
              <a:rPr lang="en-US"/>
              <a:t> </a:t>
            </a:r>
            <a:r>
              <a:rPr lang="en-US" err="1"/>
              <a:t>en</a:t>
            </a:r>
            <a:r>
              <a:rPr lang="en-US"/>
              <a:t> </a:t>
            </a:r>
            <a:r>
              <a:rPr lang="en-US" err="1"/>
              <a:t>haar</a:t>
            </a:r>
            <a:r>
              <a:rPr lang="en-US"/>
              <a:t> </a:t>
            </a:r>
            <a:r>
              <a:rPr lang="en-US" err="1"/>
              <a:t>rol</a:t>
            </a:r>
            <a:r>
              <a:rPr lang="en-US"/>
              <a:t> in </a:t>
            </a:r>
            <a:r>
              <a:rPr lang="en-US" err="1"/>
              <a:t>onze</a:t>
            </a:r>
            <a:r>
              <a:rPr lang="en-US"/>
              <a:t> </a:t>
            </a:r>
            <a:r>
              <a:rPr lang="en-US" err="1"/>
              <a:t>wereld</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r>
              <a:rPr lang="en-US"/>
              <a:t>De </a:t>
            </a:r>
            <a:r>
              <a:rPr lang="en-US" err="1"/>
              <a:t>energie</a:t>
            </a:r>
            <a:r>
              <a:rPr lang="en-US" sz="3600" err="1"/>
              <a:t>mix</a:t>
            </a:r>
            <a:endParaRPr lang="en-US"/>
          </a:p>
          <a:p>
            <a:pPr lvl="1"/>
            <a:r>
              <a:rPr lang="en-US" err="1">
                <a:solidFill>
                  <a:srgbClr val="F36F2C"/>
                </a:solidFill>
              </a:rPr>
              <a:t>Hernieuwbaar</a:t>
            </a:r>
            <a:r>
              <a:rPr lang="en-US"/>
              <a:t> vs </a:t>
            </a:r>
            <a:br>
              <a:rPr lang="en-US"/>
            </a:br>
            <a:r>
              <a:rPr lang="en-US" err="1"/>
              <a:t>niet-hernieuwbaar</a:t>
            </a:r>
            <a:endParaRPr lang="en-US"/>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Module 1: </a:t>
            </a:r>
            <a:r>
              <a:rPr lang="en-US" dirty="0" err="1"/>
              <a:t>Fusie</a:t>
            </a:r>
            <a:r>
              <a:rPr lang="en-US" dirty="0"/>
              <a:t> Basis</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2</a:t>
            </a:fld>
            <a:endParaRPr lang="en-GB"/>
          </a:p>
        </p:txBody>
      </p:sp>
      <p:pic>
        <p:nvPicPr>
          <p:cNvPr id="11" name="Picture 10" descr="Chart, pie chart&#10;&#10;Description automatically generated">
            <a:extLst>
              <a:ext uri="{FF2B5EF4-FFF2-40B4-BE49-F238E27FC236}">
                <a16:creationId xmlns:a16="http://schemas.microsoft.com/office/drawing/2014/main" id="{5D72C940-30DE-48BA-B21F-04A4957F1D0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192930" y="1690688"/>
            <a:ext cx="4160870" cy="3809538"/>
          </a:xfrm>
          <a:prstGeom prst="rect">
            <a:avLst/>
          </a:prstGeom>
          <a:ln w="19050">
            <a:solidFill>
              <a:srgbClr val="F36F2C"/>
            </a:solidFill>
          </a:ln>
        </p:spPr>
      </p:pic>
      <p:sp>
        <p:nvSpPr>
          <p:cNvPr id="13" name="TextBox 12">
            <a:extLst>
              <a:ext uri="{FF2B5EF4-FFF2-40B4-BE49-F238E27FC236}">
                <a16:creationId xmlns:a16="http://schemas.microsoft.com/office/drawing/2014/main" id="{CB96EDC7-DE35-4B21-B340-C17162CA1756}"/>
              </a:ext>
            </a:extLst>
          </p:cNvPr>
          <p:cNvSpPr txBox="1"/>
          <p:nvPr/>
        </p:nvSpPr>
        <p:spPr>
          <a:xfrm>
            <a:off x="7108954" y="6033313"/>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BP Statistical Review of World Energy, 2020. </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64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19B7-E1B8-417B-820C-B692F2DB38E1}"/>
              </a:ext>
            </a:extLst>
          </p:cNvPr>
          <p:cNvSpPr>
            <a:spLocks noGrp="1"/>
          </p:cNvSpPr>
          <p:nvPr>
            <p:ph type="title"/>
          </p:nvPr>
        </p:nvSpPr>
        <p:spPr/>
        <p:txBody>
          <a:bodyPr/>
          <a:lstStyle/>
          <a:p>
            <a:r>
              <a:rPr lang="en-US"/>
              <a:t>Plasma </a:t>
            </a:r>
            <a:r>
              <a:rPr lang="en-US" err="1"/>
              <a:t>geleidt</a:t>
            </a:r>
            <a:r>
              <a:rPr lang="en-US"/>
              <a:t> </a:t>
            </a:r>
            <a:r>
              <a:rPr lang="en-US" err="1"/>
              <a:t>energie</a:t>
            </a:r>
            <a:endParaRPr lang="en-GB"/>
          </a:p>
        </p:txBody>
      </p:sp>
      <p:sp>
        <p:nvSpPr>
          <p:cNvPr id="3" name="Content Placeholder 2">
            <a:extLst>
              <a:ext uri="{FF2B5EF4-FFF2-40B4-BE49-F238E27FC236}">
                <a16:creationId xmlns:a16="http://schemas.microsoft.com/office/drawing/2014/main" id="{04836877-3E1C-4ED1-8DF3-96CEE6F7BDF6}"/>
              </a:ext>
            </a:extLst>
          </p:cNvPr>
          <p:cNvSpPr>
            <a:spLocks noGrp="1"/>
          </p:cNvSpPr>
          <p:nvPr>
            <p:ph idx="1"/>
          </p:nvPr>
        </p:nvSpPr>
        <p:spPr/>
        <p:txBody>
          <a:bodyPr>
            <a:normAutofit/>
          </a:bodyPr>
          <a:lstStyle/>
          <a:p>
            <a:r>
              <a:rPr lang="en-US" sz="3200"/>
              <a:t>Plasma </a:t>
            </a:r>
            <a:r>
              <a:rPr lang="en-US" sz="3200" err="1"/>
              <a:t>bestaat</a:t>
            </a:r>
            <a:r>
              <a:rPr lang="en-US" sz="3200"/>
              <a:t> </a:t>
            </a:r>
            <a:r>
              <a:rPr lang="en-US" sz="3200" err="1"/>
              <a:t>uit</a:t>
            </a:r>
            <a:r>
              <a:rPr lang="en-US" sz="3200"/>
              <a:t> </a:t>
            </a:r>
            <a:r>
              <a:rPr lang="en-US" sz="3200" err="1"/>
              <a:t>vrij-bewegende</a:t>
            </a:r>
            <a:r>
              <a:rPr lang="en-US" sz="3200"/>
              <a:t> </a:t>
            </a:r>
            <a:r>
              <a:rPr lang="en-US" sz="3200" err="1"/>
              <a:t>geladen</a:t>
            </a:r>
            <a:r>
              <a:rPr lang="en-US" sz="3200"/>
              <a:t> </a:t>
            </a:r>
            <a:r>
              <a:rPr lang="en-US" sz="3200" err="1"/>
              <a:t>deeltjes</a:t>
            </a:r>
            <a:endParaRPr lang="en-US" sz="3200"/>
          </a:p>
          <a:p>
            <a:endParaRPr lang="en-US" sz="3200"/>
          </a:p>
          <a:p>
            <a:r>
              <a:rPr lang="en-US"/>
              <a:t>Kan </a:t>
            </a:r>
            <a:r>
              <a:rPr lang="en-US" err="1">
                <a:solidFill>
                  <a:srgbClr val="F36F2C"/>
                </a:solidFill>
              </a:rPr>
              <a:t>elektriciteit</a:t>
            </a:r>
            <a:r>
              <a:rPr lang="en-US">
                <a:solidFill>
                  <a:srgbClr val="F36F2C"/>
                </a:solidFill>
              </a:rPr>
              <a:t> </a:t>
            </a:r>
            <a:r>
              <a:rPr lang="en-US" err="1">
                <a:solidFill>
                  <a:schemeClr val="bg1"/>
                </a:solidFill>
              </a:rPr>
              <a:t>geleiden</a:t>
            </a:r>
            <a:endParaRPr lang="en-US">
              <a:solidFill>
                <a:schemeClr val="bg1"/>
              </a:solidFill>
            </a:endParaRPr>
          </a:p>
          <a:p>
            <a:pPr lvl="1"/>
            <a:r>
              <a:rPr lang="en-US" err="1">
                <a:solidFill>
                  <a:srgbClr val="F36F2C"/>
                </a:solidFill>
              </a:rPr>
              <a:t>Elektrische</a:t>
            </a:r>
            <a:r>
              <a:rPr lang="en-US">
                <a:solidFill>
                  <a:srgbClr val="F36F2C"/>
                </a:solidFill>
              </a:rPr>
              <a:t> </a:t>
            </a:r>
            <a:r>
              <a:rPr lang="en-US" err="1">
                <a:solidFill>
                  <a:srgbClr val="F36F2C"/>
                </a:solidFill>
              </a:rPr>
              <a:t>stroom</a:t>
            </a:r>
            <a:r>
              <a:rPr lang="en-US"/>
              <a:t> in plasma</a:t>
            </a:r>
          </a:p>
          <a:p>
            <a:pPr lvl="1"/>
            <a:endParaRPr lang="en-US"/>
          </a:p>
          <a:p>
            <a:r>
              <a:rPr lang="en-US" sz="2800" err="1"/>
              <a:t>Gevoelig</a:t>
            </a:r>
            <a:r>
              <a:rPr lang="en-US" sz="2800"/>
              <a:t> </a:t>
            </a:r>
            <a:r>
              <a:rPr lang="en-US" sz="2800" err="1"/>
              <a:t>voor</a:t>
            </a:r>
            <a:endParaRPr lang="en-US" sz="2800"/>
          </a:p>
          <a:p>
            <a:pPr lvl="1"/>
            <a:r>
              <a:rPr lang="en-US" sz="3200" err="1">
                <a:solidFill>
                  <a:srgbClr val="F36F2C"/>
                </a:solidFill>
              </a:rPr>
              <a:t>Elektrische</a:t>
            </a:r>
            <a:r>
              <a:rPr lang="en-US" sz="3200">
                <a:solidFill>
                  <a:srgbClr val="F36F2C"/>
                </a:solidFill>
              </a:rPr>
              <a:t> </a:t>
            </a:r>
            <a:r>
              <a:rPr lang="en-US" sz="3200" err="1">
                <a:solidFill>
                  <a:srgbClr val="F36F2C"/>
                </a:solidFill>
              </a:rPr>
              <a:t>velden</a:t>
            </a:r>
            <a:endParaRPr lang="en-US" sz="3200">
              <a:solidFill>
                <a:srgbClr val="F36F2C"/>
              </a:solidFill>
            </a:endParaRPr>
          </a:p>
          <a:p>
            <a:pPr lvl="1"/>
            <a:r>
              <a:rPr lang="en-US" sz="3200" err="1">
                <a:solidFill>
                  <a:srgbClr val="F36F2C"/>
                </a:solidFill>
              </a:rPr>
              <a:t>Magnetische</a:t>
            </a:r>
            <a:r>
              <a:rPr lang="en-US" sz="3200">
                <a:solidFill>
                  <a:srgbClr val="F36F2C"/>
                </a:solidFill>
              </a:rPr>
              <a:t> </a:t>
            </a:r>
            <a:r>
              <a:rPr lang="en-US" sz="3200" err="1">
                <a:solidFill>
                  <a:srgbClr val="F36F2C"/>
                </a:solidFill>
              </a:rPr>
              <a:t>velden</a:t>
            </a:r>
            <a:endParaRPr lang="en-GB" sz="3200">
              <a:solidFill>
                <a:srgbClr val="F36F2C"/>
              </a:solidFill>
            </a:endParaRPr>
          </a:p>
        </p:txBody>
      </p:sp>
      <p:sp>
        <p:nvSpPr>
          <p:cNvPr id="4" name="Footer Placeholder 3">
            <a:extLst>
              <a:ext uri="{FF2B5EF4-FFF2-40B4-BE49-F238E27FC236}">
                <a16:creationId xmlns:a16="http://schemas.microsoft.com/office/drawing/2014/main" id="{D0A954C8-4AE0-4167-80A1-8887AE1CE069}"/>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79DE8CB2-F703-43E7-9545-9D6F93EC2B7E}"/>
              </a:ext>
            </a:extLst>
          </p:cNvPr>
          <p:cNvSpPr>
            <a:spLocks noGrp="1"/>
          </p:cNvSpPr>
          <p:nvPr>
            <p:ph type="sldNum" sz="quarter" idx="12"/>
          </p:nvPr>
        </p:nvSpPr>
        <p:spPr/>
        <p:txBody>
          <a:bodyPr/>
          <a:lstStyle/>
          <a:p>
            <a:fld id="{607FDA0D-75C2-4509-B589-D4A45AB8915E}" type="slidenum">
              <a:rPr lang="en-GB" smtClean="0"/>
              <a:t>20</a:t>
            </a:fld>
            <a:endParaRPr lang="en-GB"/>
          </a:p>
        </p:txBody>
      </p:sp>
      <p:pic>
        <p:nvPicPr>
          <p:cNvPr id="6" name="Picture 5" descr="A picture containing bubble chart&#10;&#10;Description automatically generated">
            <a:extLst>
              <a:ext uri="{FF2B5EF4-FFF2-40B4-BE49-F238E27FC236}">
                <a16:creationId xmlns:a16="http://schemas.microsoft.com/office/drawing/2014/main" id="{17073E2C-607C-480B-AC5E-FCA6DBE0630D}"/>
              </a:ext>
            </a:extLst>
          </p:cNvPr>
          <p:cNvPicPr>
            <a:picLocks noChangeAspect="1"/>
          </p:cNvPicPr>
          <p:nvPr/>
        </p:nvPicPr>
        <p:blipFill rotWithShape="1">
          <a:blip r:embed="rId2">
            <a:extLst>
              <a:ext uri="{28A0092B-C50C-407E-A947-70E740481C1C}">
                <a14:useLocalDpi xmlns:a14="http://schemas.microsoft.com/office/drawing/2010/main" val="0"/>
              </a:ext>
            </a:extLst>
          </a:blip>
          <a:srcRect l="54176" t="57934" b="2662"/>
          <a:stretch/>
        </p:blipFill>
        <p:spPr>
          <a:xfrm>
            <a:off x="6539198" y="2622177"/>
            <a:ext cx="4814602" cy="3223214"/>
          </a:xfrm>
          <a:prstGeom prst="rect">
            <a:avLst/>
          </a:prstGeom>
          <a:solidFill>
            <a:schemeClr val="bg1"/>
          </a:solidFill>
          <a:ln w="19050">
            <a:solidFill>
              <a:srgbClr val="F36F2C"/>
            </a:solidFill>
          </a:ln>
        </p:spPr>
      </p:pic>
    </p:spTree>
    <p:extLst>
      <p:ext uri="{BB962C8B-B14F-4D97-AF65-F5344CB8AC3E}">
        <p14:creationId xmlns:p14="http://schemas.microsoft.com/office/powerpoint/2010/main" val="7243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D7E3-4588-4822-9148-B85E67B7012A}"/>
              </a:ext>
            </a:extLst>
          </p:cNvPr>
          <p:cNvSpPr>
            <a:spLocks noGrp="1"/>
          </p:cNvSpPr>
          <p:nvPr>
            <p:ph type="title"/>
          </p:nvPr>
        </p:nvSpPr>
        <p:spPr/>
        <p:txBody>
          <a:bodyPr/>
          <a:lstStyle/>
          <a:p>
            <a:r>
              <a:rPr lang="en-US" err="1"/>
              <a:t>Voorbeelden</a:t>
            </a:r>
            <a:r>
              <a:rPr lang="en-US"/>
              <a:t> van </a:t>
            </a:r>
            <a:br>
              <a:rPr lang="en-US"/>
            </a:br>
            <a:r>
              <a:rPr lang="en-US"/>
              <a:t>plasmas</a:t>
            </a:r>
            <a:endParaRPr lang="en-GB"/>
          </a:p>
        </p:txBody>
      </p:sp>
      <p:sp>
        <p:nvSpPr>
          <p:cNvPr id="3" name="Content Placeholder 2">
            <a:extLst>
              <a:ext uri="{FF2B5EF4-FFF2-40B4-BE49-F238E27FC236}">
                <a16:creationId xmlns:a16="http://schemas.microsoft.com/office/drawing/2014/main" id="{1E039B21-6501-4973-87F8-828F22FCDC2E}"/>
              </a:ext>
            </a:extLst>
          </p:cNvPr>
          <p:cNvSpPr>
            <a:spLocks noGrp="1"/>
          </p:cNvSpPr>
          <p:nvPr>
            <p:ph idx="1"/>
          </p:nvPr>
        </p:nvSpPr>
        <p:spPr/>
        <p:txBody>
          <a:bodyPr/>
          <a:lstStyle/>
          <a:p>
            <a:r>
              <a:rPr lang="en-US" sz="2800" err="1"/>
              <a:t>Meest</a:t>
            </a:r>
            <a:r>
              <a:rPr lang="en-US" sz="2800"/>
              <a:t> </a:t>
            </a:r>
            <a:r>
              <a:rPr lang="en-US" sz="2800" err="1"/>
              <a:t>voorkomende</a:t>
            </a:r>
            <a:r>
              <a:rPr lang="en-US" sz="2800"/>
              <a:t> </a:t>
            </a:r>
            <a:r>
              <a:rPr lang="en-US" sz="2800" err="1"/>
              <a:t>vorm</a:t>
            </a:r>
            <a:r>
              <a:rPr lang="en-US" sz="2800"/>
              <a:t> </a:t>
            </a:r>
            <a:br>
              <a:rPr lang="en-US" sz="2800"/>
            </a:br>
            <a:r>
              <a:rPr lang="en-US" sz="2800"/>
              <a:t>van </a:t>
            </a:r>
            <a:r>
              <a:rPr lang="en-US" sz="2800" err="1"/>
              <a:t>materie</a:t>
            </a:r>
            <a:r>
              <a:rPr lang="en-US" sz="2800"/>
              <a:t> in het </a:t>
            </a:r>
            <a:r>
              <a:rPr lang="en-US" sz="2800" err="1"/>
              <a:t>universum</a:t>
            </a:r>
            <a:r>
              <a:rPr lang="en-US" sz="2800"/>
              <a:t>!</a:t>
            </a:r>
          </a:p>
          <a:p>
            <a:endParaRPr lang="en-US" sz="2400"/>
          </a:p>
          <a:p>
            <a:r>
              <a:rPr lang="en-GB" sz="2000" err="1">
                <a:cs typeface="Calibri"/>
              </a:rPr>
              <a:t>Noorderlicht</a:t>
            </a:r>
            <a:r>
              <a:rPr lang="en-GB" sz="2000">
                <a:cs typeface="Calibri"/>
              </a:rPr>
              <a:t> (Aurora Borealis)</a:t>
            </a:r>
          </a:p>
          <a:p>
            <a:r>
              <a:rPr lang="en-GB" sz="2000" err="1">
                <a:cs typeface="Calibri"/>
              </a:rPr>
              <a:t>Neonlicht</a:t>
            </a:r>
            <a:endParaRPr lang="en-GB" sz="2000">
              <a:cs typeface="Calibri"/>
            </a:endParaRPr>
          </a:p>
          <a:p>
            <a:r>
              <a:rPr lang="en-GB" sz="2000" err="1">
                <a:ea typeface="+mn-lt"/>
                <a:cs typeface="+mn-lt"/>
              </a:rPr>
              <a:t>Bliksem</a:t>
            </a:r>
            <a:endParaRPr lang="en-GB" sz="2000">
              <a:ea typeface="+mn-lt"/>
              <a:cs typeface="+mn-lt"/>
            </a:endParaRPr>
          </a:p>
          <a:p>
            <a:r>
              <a:rPr lang="en-GB" sz="2000">
                <a:ea typeface="+mn-lt"/>
                <a:cs typeface="+mn-lt"/>
              </a:rPr>
              <a:t>Plasma </a:t>
            </a:r>
            <a:r>
              <a:rPr lang="en-GB" sz="2000" err="1">
                <a:ea typeface="+mn-lt"/>
                <a:cs typeface="+mn-lt"/>
              </a:rPr>
              <a:t>ontlading</a:t>
            </a:r>
            <a:endParaRPr lang="en-GB" sz="2000">
              <a:ea typeface="+mn-lt"/>
              <a:cs typeface="+mn-lt"/>
            </a:endParaRPr>
          </a:p>
          <a:p>
            <a:r>
              <a:rPr lang="en-GB" sz="2000" err="1">
                <a:ea typeface="+mn-lt"/>
                <a:cs typeface="+mn-lt"/>
              </a:rPr>
              <a:t>Zon</a:t>
            </a:r>
            <a:endParaRPr lang="en-GB" sz="2000">
              <a:ea typeface="+mn-lt"/>
              <a:cs typeface="+mn-lt"/>
            </a:endParaRPr>
          </a:p>
          <a:p>
            <a:r>
              <a:rPr lang="en-GB" sz="2000">
                <a:cs typeface="Calibri"/>
              </a:rPr>
              <a:t>In </a:t>
            </a:r>
            <a:r>
              <a:rPr lang="en-GB" sz="2000" err="1">
                <a:cs typeface="Calibri"/>
              </a:rPr>
              <a:t>een</a:t>
            </a:r>
            <a:r>
              <a:rPr lang="en-GB" sz="2000">
                <a:cs typeface="Calibri"/>
              </a:rPr>
              <a:t> tokamak</a:t>
            </a:r>
          </a:p>
          <a:p>
            <a:endParaRPr lang="en-GB"/>
          </a:p>
        </p:txBody>
      </p:sp>
      <p:sp>
        <p:nvSpPr>
          <p:cNvPr id="4" name="Footer Placeholder 3">
            <a:extLst>
              <a:ext uri="{FF2B5EF4-FFF2-40B4-BE49-F238E27FC236}">
                <a16:creationId xmlns:a16="http://schemas.microsoft.com/office/drawing/2014/main" id="{A7EBAE36-FFD8-4220-9650-E109592B766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A815A63B-53CB-4112-A726-821C30C791DB}"/>
              </a:ext>
            </a:extLst>
          </p:cNvPr>
          <p:cNvSpPr>
            <a:spLocks noGrp="1"/>
          </p:cNvSpPr>
          <p:nvPr>
            <p:ph type="sldNum" sz="quarter" idx="12"/>
          </p:nvPr>
        </p:nvSpPr>
        <p:spPr/>
        <p:txBody>
          <a:bodyPr/>
          <a:lstStyle/>
          <a:p>
            <a:fld id="{607FDA0D-75C2-4509-B589-D4A45AB8915E}" type="slidenum">
              <a:rPr lang="en-GB" smtClean="0"/>
              <a:t>21</a:t>
            </a:fld>
            <a:endParaRPr lang="en-GB"/>
          </a:p>
        </p:txBody>
      </p:sp>
      <p:pic>
        <p:nvPicPr>
          <p:cNvPr id="9" name="Picture 8" descr="A picture containing text&#10;&#10;Description automatically generated">
            <a:extLst>
              <a:ext uri="{FF2B5EF4-FFF2-40B4-BE49-F238E27FC236}">
                <a16:creationId xmlns:a16="http://schemas.microsoft.com/office/drawing/2014/main" id="{3F2ADBA9-F763-4FB4-B6B7-A65FA4839561}"/>
              </a:ext>
            </a:extLst>
          </p:cNvPr>
          <p:cNvPicPr>
            <a:picLocks noChangeAspect="1"/>
          </p:cNvPicPr>
          <p:nvPr/>
        </p:nvPicPr>
        <p:blipFill rotWithShape="1">
          <a:blip r:embed="rId2">
            <a:extLst>
              <a:ext uri="{28A0092B-C50C-407E-A947-70E740481C1C}">
                <a14:useLocalDpi xmlns:a14="http://schemas.microsoft.com/office/drawing/2010/main" val="0"/>
              </a:ext>
            </a:extLst>
          </a:blip>
          <a:srcRect l="-1" r="18480"/>
          <a:stretch/>
        </p:blipFill>
        <p:spPr>
          <a:xfrm>
            <a:off x="6329847" y="-10160"/>
            <a:ext cx="5862153" cy="6067425"/>
          </a:xfrm>
          <a:prstGeom prst="rect">
            <a:avLst/>
          </a:prstGeom>
          <a:ln w="19050">
            <a:solidFill>
              <a:srgbClr val="F36F2C"/>
            </a:solidFill>
          </a:ln>
        </p:spPr>
      </p:pic>
    </p:spTree>
    <p:extLst>
      <p:ext uri="{BB962C8B-B14F-4D97-AF65-F5344CB8AC3E}">
        <p14:creationId xmlns:p14="http://schemas.microsoft.com/office/powerpoint/2010/main" val="35712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73C-5368-4718-98F8-1B43BDB199A9}"/>
              </a:ext>
            </a:extLst>
          </p:cNvPr>
          <p:cNvSpPr>
            <a:spLocks noGrp="1"/>
          </p:cNvSpPr>
          <p:nvPr>
            <p:ph type="title"/>
          </p:nvPr>
        </p:nvSpPr>
        <p:spPr/>
        <p:txBody>
          <a:bodyPr/>
          <a:lstStyle/>
          <a:p>
            <a:r>
              <a:rPr lang="en-US" err="1"/>
              <a:t>Klassikale</a:t>
            </a:r>
            <a:r>
              <a:rPr lang="en-US"/>
              <a:t> </a:t>
            </a:r>
            <a:r>
              <a:rPr lang="en-US" err="1"/>
              <a:t>opdracht</a:t>
            </a:r>
            <a:r>
              <a:rPr lang="en-US"/>
              <a:t> 1.3 – multiple choice</a:t>
            </a:r>
            <a:endParaRPr lang="en-GB"/>
          </a:p>
        </p:txBody>
      </p:sp>
      <p:sp>
        <p:nvSpPr>
          <p:cNvPr id="3" name="Content Placeholder 2">
            <a:extLst>
              <a:ext uri="{FF2B5EF4-FFF2-40B4-BE49-F238E27FC236}">
                <a16:creationId xmlns:a16="http://schemas.microsoft.com/office/drawing/2014/main" id="{770500E1-7CD4-472C-87CF-4E6319EF957E}"/>
              </a:ext>
            </a:extLst>
          </p:cNvPr>
          <p:cNvSpPr>
            <a:spLocks noGrp="1"/>
          </p:cNvSpPr>
          <p:nvPr>
            <p:ph idx="1"/>
          </p:nvPr>
        </p:nvSpPr>
        <p:spPr/>
        <p:txBody>
          <a:bodyPr>
            <a:normAutofit/>
          </a:bodyPr>
          <a:lstStyle/>
          <a:p>
            <a:pPr marL="0" indent="0">
              <a:buNone/>
            </a:pPr>
            <a:r>
              <a:rPr lang="nl-NL" sz="2400">
                <a:effectLst/>
                <a:latin typeface="Calibri" panose="020F0502020204030204" pitchFamily="34" charset="0"/>
                <a:ea typeface="Calibri" panose="020F0502020204030204" pitchFamily="34" charset="0"/>
                <a:cs typeface="Times New Roman" panose="02020603050405020304" pitchFamily="18" charset="0"/>
              </a:rPr>
              <a:t>Het verschil tussen een plasma en een gas zit er dus in of er geladen deeltjes aanwezig zijn of niet. Daarnaast gloeien de meeste plasma’s zichtbaar, terwijl gassen dat niet doen en vaak onzichtbaar zijn. Waarom gloeien plasma’s?</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400">
                <a:effectLst/>
                <a:latin typeface="Calibri" panose="020F0502020204030204" pitchFamily="34" charset="0"/>
                <a:ea typeface="Calibri" panose="020F0502020204030204" pitchFamily="34" charset="0"/>
                <a:cs typeface="Times New Roman" panose="02020603050405020304" pitchFamily="18" charset="0"/>
              </a:rPr>
              <a:t>Kies uit:</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arenBoth"/>
            </a:pPr>
            <a:r>
              <a:rPr lang="nl-NL" sz="2400">
                <a:effectLst/>
                <a:latin typeface="Calibri" panose="020F0502020204030204" pitchFamily="34" charset="0"/>
                <a:ea typeface="Calibri" panose="020F0502020204030204" pitchFamily="34" charset="0"/>
                <a:cs typeface="Times New Roman" panose="02020603050405020304" pitchFamily="18" charset="0"/>
              </a:rPr>
              <a:t> Op hoge temperatuur begint alles te gloeien. Plasma’s gloeien dus doordat zij vaak een hoge temperatuur hebben.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arenBoth"/>
            </a:pPr>
            <a:r>
              <a:rPr lang="nl-NL" sz="2400">
                <a:effectLst/>
                <a:latin typeface="Calibri" panose="020F0502020204030204" pitchFamily="34" charset="0"/>
                <a:ea typeface="Calibri" panose="020F0502020204030204" pitchFamily="34" charset="0"/>
                <a:cs typeface="Times New Roman" panose="02020603050405020304" pitchFamily="18" charset="0"/>
              </a:rPr>
              <a:t> De geladen deeltjes kunnen vrij bewegen en botsen. Er is een kans dat een vrij elektron een positief ion tegenkomt, botst, samenvoegt, en een neutraal atoom vormt. Bij dit proces komt licht vrij, wat in het zichtbare spectrum kan vallen.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arenBoth"/>
            </a:pPr>
            <a:r>
              <a:rPr lang="nl-NL" sz="2400">
                <a:effectLst/>
                <a:latin typeface="Calibri" panose="020F0502020204030204" pitchFamily="34" charset="0"/>
                <a:ea typeface="Calibri" panose="020F0502020204030204" pitchFamily="34" charset="0"/>
                <a:cs typeface="Times New Roman" panose="02020603050405020304" pitchFamily="18" charset="0"/>
              </a:rPr>
              <a:t> Bij sommige kernreacties komt licht vrij. Als dit licht in het zichtbare spectrum valt, lijkt het plasma te gloeien.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9C175BD-A37F-466C-8EF2-D571CCA8FB49}"/>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F15EF147-4D08-4504-A5AF-99E6C6F7EC4E}"/>
              </a:ext>
            </a:extLst>
          </p:cNvPr>
          <p:cNvSpPr>
            <a:spLocks noGrp="1"/>
          </p:cNvSpPr>
          <p:nvPr>
            <p:ph type="sldNum" sz="quarter" idx="12"/>
          </p:nvPr>
        </p:nvSpPr>
        <p:spPr/>
        <p:txBody>
          <a:bodyPr/>
          <a:lstStyle/>
          <a:p>
            <a:fld id="{607FDA0D-75C2-4509-B589-D4A45AB8915E}" type="slidenum">
              <a:rPr lang="en-GB" smtClean="0"/>
              <a:t>22</a:t>
            </a:fld>
            <a:endParaRPr lang="en-GB"/>
          </a:p>
        </p:txBody>
      </p:sp>
    </p:spTree>
    <p:extLst>
      <p:ext uri="{BB962C8B-B14F-4D97-AF65-F5344CB8AC3E}">
        <p14:creationId xmlns:p14="http://schemas.microsoft.com/office/powerpoint/2010/main" val="40068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73C-5368-4718-98F8-1B43BDB199A9}"/>
              </a:ext>
            </a:extLst>
          </p:cNvPr>
          <p:cNvSpPr>
            <a:spLocks noGrp="1"/>
          </p:cNvSpPr>
          <p:nvPr>
            <p:ph type="title"/>
          </p:nvPr>
        </p:nvSpPr>
        <p:spPr/>
        <p:txBody>
          <a:bodyPr/>
          <a:lstStyle/>
          <a:p>
            <a:r>
              <a:rPr lang="en-US" err="1"/>
              <a:t>Klassikale</a:t>
            </a:r>
            <a:r>
              <a:rPr lang="en-US"/>
              <a:t> </a:t>
            </a:r>
            <a:r>
              <a:rPr lang="en-US" err="1"/>
              <a:t>opdracht</a:t>
            </a:r>
            <a:r>
              <a:rPr lang="en-US"/>
              <a:t> 1.3 – multiple choice</a:t>
            </a:r>
            <a:endParaRPr lang="en-GB"/>
          </a:p>
        </p:txBody>
      </p:sp>
      <p:sp>
        <p:nvSpPr>
          <p:cNvPr id="3" name="Content Placeholder 2">
            <a:extLst>
              <a:ext uri="{FF2B5EF4-FFF2-40B4-BE49-F238E27FC236}">
                <a16:creationId xmlns:a16="http://schemas.microsoft.com/office/drawing/2014/main" id="{770500E1-7CD4-472C-87CF-4E6319EF957E}"/>
              </a:ext>
            </a:extLst>
          </p:cNvPr>
          <p:cNvSpPr>
            <a:spLocks noGrp="1"/>
          </p:cNvSpPr>
          <p:nvPr>
            <p:ph idx="1"/>
          </p:nvPr>
        </p:nvSpPr>
        <p:spPr/>
        <p:txBody>
          <a:bodyPr>
            <a:normAutofit/>
          </a:bodyPr>
          <a:lstStyle/>
          <a:p>
            <a:pPr marL="0" indent="0">
              <a:buNone/>
            </a:pPr>
            <a:r>
              <a:rPr lang="nl-NL" sz="2400">
                <a:effectLst/>
                <a:latin typeface="Calibri" panose="020F0502020204030204" pitchFamily="34" charset="0"/>
                <a:ea typeface="Calibri" panose="020F0502020204030204" pitchFamily="34" charset="0"/>
                <a:cs typeface="Times New Roman" panose="02020603050405020304" pitchFamily="18" charset="0"/>
              </a:rPr>
              <a:t>Het verschil tussen een plasma en een gas zit er dus in of er geladen deeltjes aanwezig zijn of niet. Daarnaast gloeien de meeste plasma’s zichtbaar, terwijl gassen dat niet doen en vaak onzichtbaar zijn. Waarom gloeien plasma’s?</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400">
                <a:effectLst/>
                <a:latin typeface="Calibri" panose="020F0502020204030204" pitchFamily="34" charset="0"/>
                <a:ea typeface="Calibri" panose="020F0502020204030204" pitchFamily="34" charset="0"/>
                <a:cs typeface="Times New Roman" panose="02020603050405020304" pitchFamily="18" charset="0"/>
              </a:rPr>
              <a:t>Kies uit:</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arenBoth"/>
            </a:pPr>
            <a:r>
              <a:rPr lang="nl-NL" sz="2400">
                <a:effectLst/>
                <a:latin typeface="Calibri" panose="020F0502020204030204" pitchFamily="34" charset="0"/>
                <a:ea typeface="Calibri" panose="020F0502020204030204" pitchFamily="34" charset="0"/>
                <a:cs typeface="Times New Roman" panose="02020603050405020304" pitchFamily="18" charset="0"/>
              </a:rPr>
              <a:t> Op hoge temperatuur begint alles te gloeien. Plasma’s gloeien dus doordat zij vaak een hoge temperatuur hebben.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arenBoth"/>
            </a:pPr>
            <a:r>
              <a:rPr lang="nl-NL" sz="2400">
                <a:solidFill>
                  <a:srgbClr val="F36F2C"/>
                </a:solidFill>
                <a:effectLst/>
                <a:latin typeface="Calibri" panose="020F0502020204030204" pitchFamily="34" charset="0"/>
                <a:ea typeface="Calibri" panose="020F0502020204030204" pitchFamily="34" charset="0"/>
                <a:cs typeface="Times New Roman" panose="02020603050405020304" pitchFamily="18" charset="0"/>
              </a:rPr>
              <a:t> De geladen deeltjes kunnen vrij bewegen en botsen. Er is een kans dat een vrij elektron een positief ion tegenkomt, botst, samenvoegt, en een neutraal atoom vormt. Bij dit proces komt licht vrij, wat in het zichtbare spectrum kan vallen.</a:t>
            </a:r>
            <a:endParaRPr lang="en-NL" sz="2400">
              <a:solidFill>
                <a:srgbClr val="F36F2C"/>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UcParenBoth"/>
            </a:pPr>
            <a:r>
              <a:rPr lang="nl-NL" sz="2400">
                <a:effectLst/>
                <a:latin typeface="Calibri" panose="020F0502020204030204" pitchFamily="34" charset="0"/>
                <a:ea typeface="Calibri" panose="020F0502020204030204" pitchFamily="34" charset="0"/>
                <a:cs typeface="Times New Roman" panose="02020603050405020304" pitchFamily="18" charset="0"/>
              </a:rPr>
              <a:t> Bij sommige kernreacties komt licht vrij. Als dit licht in het zichtbare spectrum valt, lijkt het plasma te gloeien.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9C175BD-A37F-466C-8EF2-D571CCA8FB49}"/>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F15EF147-4D08-4504-A5AF-99E6C6F7EC4E}"/>
              </a:ext>
            </a:extLst>
          </p:cNvPr>
          <p:cNvSpPr>
            <a:spLocks noGrp="1"/>
          </p:cNvSpPr>
          <p:nvPr>
            <p:ph type="sldNum" sz="quarter" idx="12"/>
          </p:nvPr>
        </p:nvSpPr>
        <p:spPr/>
        <p:txBody>
          <a:bodyPr/>
          <a:lstStyle/>
          <a:p>
            <a:fld id="{607FDA0D-75C2-4509-B589-D4A45AB8915E}" type="slidenum">
              <a:rPr lang="en-GB" smtClean="0"/>
              <a:t>23</a:t>
            </a:fld>
            <a:endParaRPr lang="en-GB"/>
          </a:p>
        </p:txBody>
      </p:sp>
    </p:spTree>
    <p:extLst>
      <p:ext uri="{BB962C8B-B14F-4D97-AF65-F5344CB8AC3E}">
        <p14:creationId xmlns:p14="http://schemas.microsoft.com/office/powerpoint/2010/main" val="108889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C9E5-29CE-40A9-B1A4-E3171AF56678}"/>
              </a:ext>
            </a:extLst>
          </p:cNvPr>
          <p:cNvSpPr>
            <a:spLocks noGrp="1"/>
          </p:cNvSpPr>
          <p:nvPr>
            <p:ph type="title"/>
          </p:nvPr>
        </p:nvSpPr>
        <p:spPr/>
        <p:txBody>
          <a:bodyPr/>
          <a:lstStyle/>
          <a:p>
            <a:r>
              <a:rPr lang="en-US" err="1"/>
              <a:t>Elektrisch</a:t>
            </a:r>
            <a:r>
              <a:rPr lang="en-US"/>
              <a:t> veld</a:t>
            </a:r>
            <a:endParaRPr lang="en-GB"/>
          </a:p>
        </p:txBody>
      </p:sp>
      <p:sp>
        <p:nvSpPr>
          <p:cNvPr id="3" name="Content Placeholder 2">
            <a:extLst>
              <a:ext uri="{FF2B5EF4-FFF2-40B4-BE49-F238E27FC236}">
                <a16:creationId xmlns:a16="http://schemas.microsoft.com/office/drawing/2014/main" id="{8A842E16-340E-4239-9C11-67853ABAC9BC}"/>
              </a:ext>
            </a:extLst>
          </p:cNvPr>
          <p:cNvSpPr>
            <a:spLocks noGrp="1"/>
          </p:cNvSpPr>
          <p:nvPr>
            <p:ph idx="1"/>
          </p:nvPr>
        </p:nvSpPr>
        <p:spPr/>
        <p:txBody>
          <a:bodyPr/>
          <a:lstStyle/>
          <a:p>
            <a:r>
              <a:rPr lang="en-GB" sz="2800" err="1">
                <a:cs typeface="Calibri"/>
              </a:rPr>
              <a:t>Invloed</a:t>
            </a:r>
            <a:r>
              <a:rPr lang="en-GB" sz="2800">
                <a:cs typeface="Calibri"/>
              </a:rPr>
              <a:t> van lading op de </a:t>
            </a:r>
            <a:r>
              <a:rPr lang="en-GB" sz="2800" err="1">
                <a:cs typeface="Calibri"/>
              </a:rPr>
              <a:t>omgeving</a:t>
            </a:r>
            <a:endParaRPr lang="nl-NL" sz="2800">
              <a:cs typeface="Calibri"/>
            </a:endParaRPr>
          </a:p>
          <a:p>
            <a:r>
              <a:rPr lang="en-GB" sz="2800" err="1">
                <a:cs typeface="Calibri"/>
              </a:rPr>
              <a:t>Sterk</a:t>
            </a:r>
            <a:r>
              <a:rPr lang="en-GB" sz="2800">
                <a:cs typeface="Calibri"/>
              </a:rPr>
              <a:t> veld </a:t>
            </a:r>
            <a:r>
              <a:rPr lang="en-GB" sz="2800" err="1">
                <a:cs typeface="Calibri"/>
              </a:rPr>
              <a:t>dichtbij</a:t>
            </a:r>
            <a:r>
              <a:rPr lang="en-GB" sz="2800">
                <a:cs typeface="Calibri"/>
              </a:rPr>
              <a:t> </a:t>
            </a:r>
            <a:r>
              <a:rPr lang="en-GB" sz="2800">
                <a:solidFill>
                  <a:srgbClr val="F36F2C"/>
                </a:solidFill>
                <a:cs typeface="Calibri"/>
              </a:rPr>
              <a:t>lading</a:t>
            </a:r>
          </a:p>
          <a:p>
            <a:endParaRPr lang="en-GB" sz="2800">
              <a:solidFill>
                <a:srgbClr val="F36F2C"/>
              </a:solidFill>
              <a:cs typeface="Calibri"/>
            </a:endParaRPr>
          </a:p>
          <a:p>
            <a:r>
              <a:rPr lang="en-GB" err="1">
                <a:solidFill>
                  <a:srgbClr val="F36F2C"/>
                </a:solidFill>
                <a:cs typeface="Calibri"/>
              </a:rPr>
              <a:t>Elektrische</a:t>
            </a:r>
            <a:r>
              <a:rPr lang="en-GB">
                <a:solidFill>
                  <a:srgbClr val="F36F2C"/>
                </a:solidFill>
                <a:cs typeface="Calibri"/>
              </a:rPr>
              <a:t> </a:t>
            </a:r>
            <a:r>
              <a:rPr lang="en-GB" err="1">
                <a:solidFill>
                  <a:srgbClr val="F36F2C"/>
                </a:solidFill>
                <a:cs typeface="Calibri"/>
              </a:rPr>
              <a:t>veldlijnen</a:t>
            </a:r>
            <a:endParaRPr lang="en-GB">
              <a:solidFill>
                <a:srgbClr val="F36F2C"/>
              </a:solidFill>
              <a:cs typeface="Calibri"/>
            </a:endParaRPr>
          </a:p>
          <a:p>
            <a:pPr lvl="1" indent="-342900"/>
            <a:r>
              <a:rPr lang="en-GB" err="1">
                <a:cs typeface="Calibri"/>
              </a:rPr>
              <a:t>Denkbeeldig</a:t>
            </a:r>
            <a:endParaRPr lang="en-GB">
              <a:cs typeface="Calibri"/>
            </a:endParaRPr>
          </a:p>
          <a:p>
            <a:pPr lvl="1" indent="-342900"/>
            <a:r>
              <a:rPr lang="en-GB" err="1">
                <a:cs typeface="Calibri"/>
              </a:rPr>
              <a:t>Kruisen</a:t>
            </a:r>
            <a:r>
              <a:rPr lang="en-GB">
                <a:cs typeface="Calibri"/>
              </a:rPr>
              <a:t> </a:t>
            </a:r>
            <a:r>
              <a:rPr lang="en-GB" err="1">
                <a:cs typeface="Calibri"/>
              </a:rPr>
              <a:t>elkaar</a:t>
            </a:r>
            <a:r>
              <a:rPr lang="en-GB">
                <a:cs typeface="Calibri"/>
              </a:rPr>
              <a:t> nooit</a:t>
            </a:r>
          </a:p>
          <a:p>
            <a:pPr lvl="1" indent="-342900"/>
            <a:r>
              <a:rPr lang="en-GB" err="1">
                <a:cs typeface="Calibri"/>
              </a:rPr>
              <a:t>Dichtbij</a:t>
            </a:r>
            <a:r>
              <a:rPr lang="en-GB">
                <a:cs typeface="Calibri"/>
              </a:rPr>
              <a:t> </a:t>
            </a:r>
            <a:r>
              <a:rPr lang="en-GB" err="1">
                <a:cs typeface="Calibri"/>
              </a:rPr>
              <a:t>elkaar</a:t>
            </a:r>
            <a:r>
              <a:rPr lang="en-GB">
                <a:cs typeface="Calibri"/>
              </a:rPr>
              <a:t> = </a:t>
            </a:r>
            <a:r>
              <a:rPr lang="en-GB" err="1">
                <a:cs typeface="Calibri"/>
              </a:rPr>
              <a:t>sterk</a:t>
            </a:r>
            <a:r>
              <a:rPr lang="en-GB">
                <a:cs typeface="Calibri"/>
              </a:rPr>
              <a:t> veld!</a:t>
            </a:r>
          </a:p>
          <a:p>
            <a:pPr lvl="1" indent="-342900"/>
            <a:r>
              <a:rPr lang="en-GB">
                <a:cs typeface="Calibri"/>
              </a:rPr>
              <a:t>Van + </a:t>
            </a:r>
            <a:r>
              <a:rPr lang="en-GB" err="1">
                <a:cs typeface="Calibri"/>
              </a:rPr>
              <a:t>naar</a:t>
            </a:r>
            <a:r>
              <a:rPr lang="en-GB">
                <a:cs typeface="Calibri"/>
              </a:rPr>
              <a:t> - </a:t>
            </a:r>
          </a:p>
          <a:p>
            <a:pPr marL="0" indent="0">
              <a:buNone/>
            </a:pPr>
            <a:endParaRPr lang="en-GB"/>
          </a:p>
        </p:txBody>
      </p:sp>
      <p:sp>
        <p:nvSpPr>
          <p:cNvPr id="4" name="Footer Placeholder 3">
            <a:extLst>
              <a:ext uri="{FF2B5EF4-FFF2-40B4-BE49-F238E27FC236}">
                <a16:creationId xmlns:a16="http://schemas.microsoft.com/office/drawing/2014/main" id="{BB19CB51-4704-4DDB-B6EA-87DB2DAD2D2D}"/>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811D5DCC-4C21-4328-AE4C-5DA096CA1E7E}"/>
              </a:ext>
            </a:extLst>
          </p:cNvPr>
          <p:cNvSpPr>
            <a:spLocks noGrp="1"/>
          </p:cNvSpPr>
          <p:nvPr>
            <p:ph type="sldNum" sz="quarter" idx="12"/>
          </p:nvPr>
        </p:nvSpPr>
        <p:spPr/>
        <p:txBody>
          <a:bodyPr/>
          <a:lstStyle/>
          <a:p>
            <a:fld id="{607FDA0D-75C2-4509-B589-D4A45AB8915E}" type="slidenum">
              <a:rPr lang="en-GB" smtClean="0"/>
              <a:t>24</a:t>
            </a:fld>
            <a:endParaRPr lang="en-GB"/>
          </a:p>
        </p:txBody>
      </p:sp>
      <p:pic>
        <p:nvPicPr>
          <p:cNvPr id="7" name="Picture 6" descr="Diagram&#10;&#10;Description automatically generated">
            <a:extLst>
              <a:ext uri="{FF2B5EF4-FFF2-40B4-BE49-F238E27FC236}">
                <a16:creationId xmlns:a16="http://schemas.microsoft.com/office/drawing/2014/main" id="{0FCFE9A9-78A9-437D-9F1F-00EE52116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2384425"/>
            <a:ext cx="3322320" cy="3322320"/>
          </a:xfrm>
          <a:prstGeom prst="rect">
            <a:avLst/>
          </a:prstGeom>
          <a:ln w="19050">
            <a:solidFill>
              <a:srgbClr val="F36F2C"/>
            </a:solidFill>
          </a:ln>
        </p:spPr>
      </p:pic>
    </p:spTree>
    <p:extLst>
      <p:ext uri="{BB962C8B-B14F-4D97-AF65-F5344CB8AC3E}">
        <p14:creationId xmlns:p14="http://schemas.microsoft.com/office/powerpoint/2010/main" val="7781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FABD-4302-4053-BBBD-646603CA47E3}"/>
              </a:ext>
            </a:extLst>
          </p:cNvPr>
          <p:cNvSpPr>
            <a:spLocks noGrp="1"/>
          </p:cNvSpPr>
          <p:nvPr>
            <p:ph type="title"/>
          </p:nvPr>
        </p:nvSpPr>
        <p:spPr/>
        <p:txBody>
          <a:bodyPr/>
          <a:lstStyle/>
          <a:p>
            <a:r>
              <a:rPr lang="en-US" err="1"/>
              <a:t>Magnetisch</a:t>
            </a:r>
            <a:r>
              <a:rPr lang="en-US"/>
              <a:t> veld</a:t>
            </a:r>
            <a:endParaRPr lang="en-GB"/>
          </a:p>
        </p:txBody>
      </p:sp>
      <p:sp>
        <p:nvSpPr>
          <p:cNvPr id="3" name="Content Placeholder 2">
            <a:extLst>
              <a:ext uri="{FF2B5EF4-FFF2-40B4-BE49-F238E27FC236}">
                <a16:creationId xmlns:a16="http://schemas.microsoft.com/office/drawing/2014/main" id="{DA958ECF-493B-476F-A9F4-D98BFE89E258}"/>
              </a:ext>
            </a:extLst>
          </p:cNvPr>
          <p:cNvSpPr>
            <a:spLocks noGrp="1"/>
          </p:cNvSpPr>
          <p:nvPr>
            <p:ph idx="1"/>
          </p:nvPr>
        </p:nvSpPr>
        <p:spPr/>
        <p:txBody>
          <a:bodyPr>
            <a:normAutofit/>
          </a:bodyPr>
          <a:lstStyle/>
          <a:p>
            <a:r>
              <a:rPr lang="en-GB" sz="2800" err="1">
                <a:ea typeface="+mn-lt"/>
                <a:cs typeface="+mn-lt"/>
              </a:rPr>
              <a:t>Invloed</a:t>
            </a:r>
            <a:r>
              <a:rPr lang="en-GB" sz="2800">
                <a:ea typeface="+mn-lt"/>
                <a:cs typeface="+mn-lt"/>
              </a:rPr>
              <a:t> van </a:t>
            </a:r>
            <a:r>
              <a:rPr lang="en-GB" sz="2800" err="1">
                <a:ea typeface="+mn-lt"/>
                <a:cs typeface="+mn-lt"/>
              </a:rPr>
              <a:t>bewegende</a:t>
            </a:r>
            <a:r>
              <a:rPr lang="en-GB" sz="2800">
                <a:ea typeface="+mn-lt"/>
                <a:cs typeface="+mn-lt"/>
              </a:rPr>
              <a:t> lading op de </a:t>
            </a:r>
            <a:r>
              <a:rPr lang="en-GB" sz="2800" err="1">
                <a:ea typeface="+mn-lt"/>
                <a:cs typeface="+mn-lt"/>
              </a:rPr>
              <a:t>omgeving</a:t>
            </a:r>
            <a:endParaRPr lang="nl-NL" sz="2800">
              <a:ea typeface="+mn-lt"/>
              <a:cs typeface="+mn-lt"/>
            </a:endParaRPr>
          </a:p>
          <a:p>
            <a:r>
              <a:rPr lang="en-GB" sz="2800" err="1">
                <a:ea typeface="+mn-lt"/>
                <a:cs typeface="+mn-lt"/>
              </a:rPr>
              <a:t>Sterk</a:t>
            </a:r>
            <a:r>
              <a:rPr lang="en-GB" sz="2800">
                <a:ea typeface="+mn-lt"/>
                <a:cs typeface="+mn-lt"/>
              </a:rPr>
              <a:t> veld </a:t>
            </a:r>
            <a:r>
              <a:rPr lang="en-GB" sz="2800" err="1">
                <a:ea typeface="+mn-lt"/>
                <a:cs typeface="+mn-lt"/>
              </a:rPr>
              <a:t>dichtbij</a:t>
            </a:r>
            <a:r>
              <a:rPr lang="en-GB" sz="2800">
                <a:ea typeface="+mn-lt"/>
                <a:cs typeface="+mn-lt"/>
              </a:rPr>
              <a:t> de </a:t>
            </a:r>
            <a:r>
              <a:rPr lang="en-GB" sz="2800" err="1">
                <a:solidFill>
                  <a:srgbClr val="F36F2C"/>
                </a:solidFill>
                <a:ea typeface="+mn-lt"/>
                <a:cs typeface="+mn-lt"/>
              </a:rPr>
              <a:t>polen</a:t>
            </a:r>
            <a:endParaRPr lang="en-GB" sz="2800">
              <a:solidFill>
                <a:srgbClr val="F36F2C"/>
              </a:solidFill>
              <a:ea typeface="+mn-lt"/>
              <a:cs typeface="+mn-lt"/>
            </a:endParaRPr>
          </a:p>
          <a:p>
            <a:endParaRPr lang="en-US" sz="2800">
              <a:solidFill>
                <a:srgbClr val="F36F2C"/>
              </a:solidFill>
              <a:ea typeface="+mn-lt"/>
              <a:cs typeface="+mn-lt"/>
            </a:endParaRPr>
          </a:p>
          <a:p>
            <a:r>
              <a:rPr lang="en-GB" err="1">
                <a:solidFill>
                  <a:srgbClr val="F36F2C"/>
                </a:solidFill>
                <a:ea typeface="+mn-lt"/>
                <a:cs typeface="+mn-lt"/>
              </a:rPr>
              <a:t>Magnetische</a:t>
            </a:r>
            <a:r>
              <a:rPr lang="en-GB">
                <a:solidFill>
                  <a:srgbClr val="F36F2C"/>
                </a:solidFill>
                <a:ea typeface="+mn-lt"/>
                <a:cs typeface="+mn-lt"/>
              </a:rPr>
              <a:t> </a:t>
            </a:r>
            <a:r>
              <a:rPr lang="en-GB" err="1">
                <a:solidFill>
                  <a:srgbClr val="F36F2C"/>
                </a:solidFill>
                <a:ea typeface="+mn-lt"/>
                <a:cs typeface="+mn-lt"/>
              </a:rPr>
              <a:t>veldlijnen</a:t>
            </a:r>
            <a:endParaRPr lang="en-US">
              <a:solidFill>
                <a:srgbClr val="F36F2C"/>
              </a:solidFill>
              <a:ea typeface="+mn-lt"/>
              <a:cs typeface="+mn-lt"/>
            </a:endParaRPr>
          </a:p>
          <a:p>
            <a:pPr lvl="1" indent="-342900"/>
            <a:r>
              <a:rPr lang="en-GB" err="1">
                <a:ea typeface="+mn-lt"/>
                <a:cs typeface="+mn-lt"/>
              </a:rPr>
              <a:t>Denkbeeldig</a:t>
            </a:r>
            <a:endParaRPr lang="en-US">
              <a:ea typeface="+mn-lt"/>
              <a:cs typeface="+mn-lt"/>
            </a:endParaRPr>
          </a:p>
          <a:p>
            <a:pPr lvl="1" indent="-342900"/>
            <a:r>
              <a:rPr lang="en-GB" err="1">
                <a:ea typeface="+mn-lt"/>
                <a:cs typeface="+mn-lt"/>
              </a:rPr>
              <a:t>Kruisen</a:t>
            </a:r>
            <a:r>
              <a:rPr lang="en-GB">
                <a:ea typeface="+mn-lt"/>
                <a:cs typeface="+mn-lt"/>
              </a:rPr>
              <a:t> </a:t>
            </a:r>
            <a:r>
              <a:rPr lang="en-GB" err="1">
                <a:ea typeface="+mn-lt"/>
                <a:cs typeface="+mn-lt"/>
              </a:rPr>
              <a:t>elkaar</a:t>
            </a:r>
            <a:r>
              <a:rPr lang="en-GB">
                <a:ea typeface="+mn-lt"/>
                <a:cs typeface="+mn-lt"/>
              </a:rPr>
              <a:t> nooit</a:t>
            </a:r>
            <a:endParaRPr lang="en-US">
              <a:ea typeface="+mn-lt"/>
              <a:cs typeface="+mn-lt"/>
            </a:endParaRPr>
          </a:p>
          <a:p>
            <a:pPr lvl="1" indent="-342900"/>
            <a:r>
              <a:rPr lang="en-GB" err="1">
                <a:ea typeface="+mn-lt"/>
                <a:cs typeface="+mn-lt"/>
              </a:rPr>
              <a:t>Dichtbij</a:t>
            </a:r>
            <a:r>
              <a:rPr lang="en-GB">
                <a:ea typeface="+mn-lt"/>
                <a:cs typeface="+mn-lt"/>
              </a:rPr>
              <a:t> </a:t>
            </a:r>
            <a:r>
              <a:rPr lang="en-GB" err="1">
                <a:ea typeface="+mn-lt"/>
                <a:cs typeface="+mn-lt"/>
              </a:rPr>
              <a:t>elkaar</a:t>
            </a:r>
            <a:r>
              <a:rPr lang="en-GB">
                <a:ea typeface="+mn-lt"/>
                <a:cs typeface="+mn-lt"/>
              </a:rPr>
              <a:t> = </a:t>
            </a:r>
            <a:r>
              <a:rPr lang="en-GB" err="1">
                <a:ea typeface="+mn-lt"/>
                <a:cs typeface="+mn-lt"/>
              </a:rPr>
              <a:t>sterk</a:t>
            </a:r>
            <a:r>
              <a:rPr lang="en-GB">
                <a:ea typeface="+mn-lt"/>
                <a:cs typeface="+mn-lt"/>
              </a:rPr>
              <a:t> veld!</a:t>
            </a:r>
            <a:endParaRPr lang="en-US">
              <a:ea typeface="+mn-lt"/>
              <a:cs typeface="+mn-lt"/>
            </a:endParaRPr>
          </a:p>
          <a:p>
            <a:pPr lvl="1" indent="-342900"/>
            <a:r>
              <a:rPr lang="en-GB">
                <a:ea typeface="+mn-lt"/>
                <a:cs typeface="+mn-lt"/>
              </a:rPr>
              <a:t>Van N </a:t>
            </a:r>
            <a:r>
              <a:rPr lang="en-GB" err="1">
                <a:ea typeface="+mn-lt"/>
                <a:cs typeface="+mn-lt"/>
              </a:rPr>
              <a:t>naar</a:t>
            </a:r>
            <a:r>
              <a:rPr lang="en-GB">
                <a:ea typeface="+mn-lt"/>
                <a:cs typeface="+mn-lt"/>
              </a:rPr>
              <a:t> S </a:t>
            </a:r>
            <a:endParaRPr lang="nl-NL">
              <a:cs typeface="Calibri"/>
            </a:endParaRPr>
          </a:p>
          <a:p>
            <a:pPr lvl="1" indent="-342900"/>
            <a:r>
              <a:rPr lang="en-GB" err="1">
                <a:cs typeface="Calibri"/>
              </a:rPr>
              <a:t>Altijd</a:t>
            </a:r>
            <a:r>
              <a:rPr lang="en-GB">
                <a:cs typeface="Calibri"/>
              </a:rPr>
              <a:t> </a:t>
            </a:r>
            <a:r>
              <a:rPr lang="en-GB" err="1">
                <a:cs typeface="Calibri"/>
              </a:rPr>
              <a:t>gesloten</a:t>
            </a:r>
            <a:r>
              <a:rPr lang="en-GB">
                <a:cs typeface="Calibri"/>
              </a:rPr>
              <a:t> </a:t>
            </a:r>
            <a:r>
              <a:rPr lang="en-GB" err="1">
                <a:cs typeface="Calibri"/>
              </a:rPr>
              <a:t>kringen</a:t>
            </a:r>
            <a:endParaRPr lang="en-GB">
              <a:cs typeface="Calibri"/>
            </a:endParaRPr>
          </a:p>
          <a:p>
            <a:endParaRPr lang="en-GB"/>
          </a:p>
        </p:txBody>
      </p:sp>
      <p:sp>
        <p:nvSpPr>
          <p:cNvPr id="4" name="Footer Placeholder 3">
            <a:extLst>
              <a:ext uri="{FF2B5EF4-FFF2-40B4-BE49-F238E27FC236}">
                <a16:creationId xmlns:a16="http://schemas.microsoft.com/office/drawing/2014/main" id="{809A55E6-9DCC-4CE9-AC3D-EBB59A261C52}"/>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AA68CF5-96E1-4E83-9510-96231493FBF7}"/>
              </a:ext>
            </a:extLst>
          </p:cNvPr>
          <p:cNvSpPr>
            <a:spLocks noGrp="1"/>
          </p:cNvSpPr>
          <p:nvPr>
            <p:ph type="sldNum" sz="quarter" idx="12"/>
          </p:nvPr>
        </p:nvSpPr>
        <p:spPr/>
        <p:txBody>
          <a:bodyPr/>
          <a:lstStyle/>
          <a:p>
            <a:fld id="{607FDA0D-75C2-4509-B589-D4A45AB8915E}" type="slidenum">
              <a:rPr lang="en-GB" smtClean="0"/>
              <a:t>25</a:t>
            </a:fld>
            <a:endParaRPr lang="en-GB"/>
          </a:p>
        </p:txBody>
      </p:sp>
      <p:pic>
        <p:nvPicPr>
          <p:cNvPr id="8" name="Picture 7">
            <a:extLst>
              <a:ext uri="{FF2B5EF4-FFF2-40B4-BE49-F238E27FC236}">
                <a16:creationId xmlns:a16="http://schemas.microsoft.com/office/drawing/2014/main" id="{1AF12C7F-6C09-4C2F-86E3-DDF8E2008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200" y="2384425"/>
            <a:ext cx="3322320" cy="3322320"/>
          </a:xfrm>
          <a:prstGeom prst="rect">
            <a:avLst/>
          </a:prstGeom>
          <a:ln w="19050">
            <a:solidFill>
              <a:srgbClr val="F36F2C"/>
            </a:solidFill>
          </a:ln>
        </p:spPr>
      </p:pic>
    </p:spTree>
    <p:extLst>
      <p:ext uri="{BB962C8B-B14F-4D97-AF65-F5344CB8AC3E}">
        <p14:creationId xmlns:p14="http://schemas.microsoft.com/office/powerpoint/2010/main" val="8942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DA48-2833-4CF7-9EA7-F142B673C655}"/>
              </a:ext>
            </a:extLst>
          </p:cNvPr>
          <p:cNvSpPr>
            <a:spLocks noGrp="1"/>
          </p:cNvSpPr>
          <p:nvPr>
            <p:ph type="title"/>
          </p:nvPr>
        </p:nvSpPr>
        <p:spPr/>
        <p:txBody>
          <a:bodyPr/>
          <a:lstStyle/>
          <a:p>
            <a:r>
              <a:rPr lang="en-US"/>
              <a:t>Lading in </a:t>
            </a:r>
            <a:r>
              <a:rPr lang="en-US" err="1"/>
              <a:t>een</a:t>
            </a:r>
            <a:r>
              <a:rPr lang="en-US"/>
              <a:t> </a:t>
            </a:r>
            <a:r>
              <a:rPr lang="en-US" err="1"/>
              <a:t>magnetisch</a:t>
            </a:r>
            <a:r>
              <a:rPr lang="en-US"/>
              <a:t> veld</a:t>
            </a:r>
            <a:endParaRPr lang="en-GB"/>
          </a:p>
        </p:txBody>
      </p:sp>
      <p:sp>
        <p:nvSpPr>
          <p:cNvPr id="3" name="Content Placeholder 2">
            <a:extLst>
              <a:ext uri="{FF2B5EF4-FFF2-40B4-BE49-F238E27FC236}">
                <a16:creationId xmlns:a16="http://schemas.microsoft.com/office/drawing/2014/main" id="{F53C206B-6416-4678-AB81-794E79871B88}"/>
              </a:ext>
            </a:extLst>
          </p:cNvPr>
          <p:cNvSpPr>
            <a:spLocks noGrp="1"/>
          </p:cNvSpPr>
          <p:nvPr>
            <p:ph idx="1"/>
          </p:nvPr>
        </p:nvSpPr>
        <p:spPr/>
        <p:txBody>
          <a:bodyPr/>
          <a:lstStyle/>
          <a:p>
            <a:r>
              <a:rPr lang="en-GB" err="1">
                <a:cs typeface="Calibri"/>
              </a:rPr>
              <a:t>Gyratiebeweging</a:t>
            </a:r>
            <a:endParaRPr lang="nl-NL">
              <a:cs typeface="Calibri"/>
            </a:endParaRPr>
          </a:p>
          <a:p>
            <a:pPr lvl="1" indent="-342900"/>
            <a:r>
              <a:rPr lang="en-GB">
                <a:cs typeface="Calibri"/>
              </a:rPr>
              <a:t>Lading </a:t>
            </a:r>
            <a:r>
              <a:rPr lang="en-GB" err="1">
                <a:cs typeface="Calibri"/>
              </a:rPr>
              <a:t>reageert</a:t>
            </a:r>
            <a:r>
              <a:rPr lang="en-GB">
                <a:cs typeface="Calibri"/>
              </a:rPr>
              <a:t> op </a:t>
            </a:r>
            <a:r>
              <a:rPr lang="en-GB" err="1">
                <a:cs typeface="Calibri"/>
              </a:rPr>
              <a:t>magnetisch</a:t>
            </a:r>
            <a:r>
              <a:rPr lang="en-GB">
                <a:cs typeface="Calibri"/>
              </a:rPr>
              <a:t> veld</a:t>
            </a:r>
          </a:p>
          <a:p>
            <a:pPr lvl="1" indent="-342900"/>
            <a:r>
              <a:rPr lang="en-GB">
                <a:cs typeface="Calibri"/>
              </a:rPr>
              <a:t>Ronde </a:t>
            </a:r>
            <a:r>
              <a:rPr lang="en-GB" err="1">
                <a:cs typeface="Calibri"/>
              </a:rPr>
              <a:t>beweging</a:t>
            </a:r>
            <a:r>
              <a:rPr lang="en-GB">
                <a:cs typeface="Calibri"/>
              </a:rPr>
              <a:t> </a:t>
            </a:r>
            <a:r>
              <a:rPr lang="en-GB" err="1">
                <a:cs typeface="Calibri"/>
              </a:rPr>
              <a:t>rondom</a:t>
            </a:r>
            <a:r>
              <a:rPr lang="en-GB">
                <a:cs typeface="Calibri"/>
              </a:rPr>
              <a:t> </a:t>
            </a:r>
            <a:br>
              <a:rPr lang="en-GB">
                <a:cs typeface="Calibri"/>
              </a:rPr>
            </a:br>
            <a:r>
              <a:rPr lang="en-GB" err="1">
                <a:cs typeface="Calibri"/>
              </a:rPr>
              <a:t>magnetische</a:t>
            </a:r>
            <a:r>
              <a:rPr lang="en-GB">
                <a:cs typeface="Calibri"/>
              </a:rPr>
              <a:t> </a:t>
            </a:r>
            <a:r>
              <a:rPr lang="en-GB" err="1">
                <a:cs typeface="Calibri"/>
              </a:rPr>
              <a:t>veldlijn</a:t>
            </a:r>
            <a:endParaRPr lang="en-GB">
              <a:cs typeface="Calibri"/>
            </a:endParaRPr>
          </a:p>
          <a:p>
            <a:pPr marL="342900" lvl="1" indent="0">
              <a:buNone/>
            </a:pPr>
            <a:endParaRPr lang="en-GB" sz="200">
              <a:cs typeface="Calibri"/>
            </a:endParaRPr>
          </a:p>
          <a:p>
            <a:pPr indent="-342900"/>
            <a:r>
              <a:rPr lang="en-GB" sz="2800">
                <a:cs typeface="Calibri"/>
              </a:rPr>
              <a:t>Als </a:t>
            </a:r>
            <a:r>
              <a:rPr lang="en-GB" sz="2800" err="1">
                <a:cs typeface="Calibri"/>
              </a:rPr>
              <a:t>deeltje</a:t>
            </a:r>
            <a:r>
              <a:rPr lang="en-GB" sz="2800">
                <a:cs typeface="Calibri"/>
              </a:rPr>
              <a:t> </a:t>
            </a:r>
            <a:r>
              <a:rPr lang="en-GB" sz="2800" err="1">
                <a:cs typeface="Calibri"/>
              </a:rPr>
              <a:t>ook</a:t>
            </a:r>
            <a:r>
              <a:rPr lang="en-GB" sz="2800">
                <a:cs typeface="Calibri"/>
              </a:rPr>
              <a:t> </a:t>
            </a:r>
            <a:r>
              <a:rPr lang="en-GB" sz="2800" err="1">
                <a:cs typeface="Calibri"/>
              </a:rPr>
              <a:t>een</a:t>
            </a:r>
            <a:r>
              <a:rPr lang="en-GB" sz="2800">
                <a:cs typeface="Calibri"/>
              </a:rPr>
              <a:t> </a:t>
            </a:r>
            <a:r>
              <a:rPr lang="en-GB" sz="2800" err="1">
                <a:cs typeface="Calibri"/>
              </a:rPr>
              <a:t>snelheid</a:t>
            </a:r>
            <a:r>
              <a:rPr lang="en-GB" sz="2800">
                <a:cs typeface="Calibri"/>
              </a:rPr>
              <a:t> </a:t>
            </a:r>
            <a:r>
              <a:rPr lang="en-GB" sz="2800" err="1">
                <a:cs typeface="Calibri"/>
              </a:rPr>
              <a:t>heeft</a:t>
            </a:r>
            <a:r>
              <a:rPr lang="en-GB" sz="2800">
                <a:cs typeface="Calibri"/>
              </a:rPr>
              <a:t> in de </a:t>
            </a:r>
            <a:r>
              <a:rPr lang="en-GB" sz="2800" err="1">
                <a:cs typeface="Calibri"/>
              </a:rPr>
              <a:t>richting</a:t>
            </a:r>
            <a:r>
              <a:rPr lang="en-GB" sz="2800">
                <a:cs typeface="Calibri"/>
              </a:rPr>
              <a:t> van de </a:t>
            </a:r>
            <a:r>
              <a:rPr lang="en-GB" sz="2800" err="1">
                <a:cs typeface="Calibri"/>
              </a:rPr>
              <a:t>veldlijn</a:t>
            </a:r>
            <a:r>
              <a:rPr lang="en-GB" sz="2800">
                <a:cs typeface="Calibri"/>
              </a:rPr>
              <a:t>:</a:t>
            </a:r>
            <a:endParaRPr lang="en-GB" sz="3200">
              <a:solidFill>
                <a:srgbClr val="F36F2C"/>
              </a:solidFill>
              <a:cs typeface="Calibri"/>
            </a:endParaRPr>
          </a:p>
          <a:p>
            <a:pPr lvl="1" indent="-342900"/>
            <a:r>
              <a:rPr lang="en-GB" err="1">
                <a:solidFill>
                  <a:srgbClr val="F36F2C"/>
                </a:solidFill>
                <a:cs typeface="Calibri"/>
              </a:rPr>
              <a:t>Helische</a:t>
            </a:r>
            <a:r>
              <a:rPr lang="en-GB">
                <a:solidFill>
                  <a:srgbClr val="F36F2C"/>
                </a:solidFill>
                <a:cs typeface="Calibri"/>
              </a:rPr>
              <a:t> </a:t>
            </a:r>
            <a:r>
              <a:rPr lang="en-GB" err="1">
                <a:solidFill>
                  <a:srgbClr val="F36F2C"/>
                </a:solidFill>
                <a:cs typeface="Calibri"/>
              </a:rPr>
              <a:t>beweging</a:t>
            </a:r>
            <a:r>
              <a:rPr lang="en-GB">
                <a:solidFill>
                  <a:srgbClr val="F36F2C"/>
                </a:solidFill>
                <a:cs typeface="Calibri"/>
              </a:rPr>
              <a:t> </a:t>
            </a:r>
            <a:r>
              <a:rPr lang="en-GB" err="1">
                <a:cs typeface="Calibri"/>
              </a:rPr>
              <a:t>rondom</a:t>
            </a:r>
            <a:r>
              <a:rPr lang="en-GB">
                <a:cs typeface="Calibri"/>
              </a:rPr>
              <a:t> de </a:t>
            </a:r>
            <a:r>
              <a:rPr lang="en-GB" err="1">
                <a:cs typeface="Calibri"/>
              </a:rPr>
              <a:t>veldlijn</a:t>
            </a:r>
            <a:endParaRPr lang="en-GB">
              <a:cs typeface="Calibri"/>
            </a:endParaRPr>
          </a:p>
          <a:p>
            <a:endParaRPr lang="en-GB"/>
          </a:p>
        </p:txBody>
      </p:sp>
      <p:sp>
        <p:nvSpPr>
          <p:cNvPr id="4" name="Footer Placeholder 3">
            <a:extLst>
              <a:ext uri="{FF2B5EF4-FFF2-40B4-BE49-F238E27FC236}">
                <a16:creationId xmlns:a16="http://schemas.microsoft.com/office/drawing/2014/main" id="{D3A4A969-E3C8-47AF-A555-CD56E22B7BD8}"/>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7FACEE5C-D899-4E3D-A34F-3D01DDB53B37}"/>
              </a:ext>
            </a:extLst>
          </p:cNvPr>
          <p:cNvSpPr>
            <a:spLocks noGrp="1"/>
          </p:cNvSpPr>
          <p:nvPr>
            <p:ph type="sldNum" sz="quarter" idx="12"/>
          </p:nvPr>
        </p:nvSpPr>
        <p:spPr/>
        <p:txBody>
          <a:bodyPr/>
          <a:lstStyle/>
          <a:p>
            <a:fld id="{607FDA0D-75C2-4509-B589-D4A45AB8915E}" type="slidenum">
              <a:rPr lang="en-GB" smtClean="0"/>
              <a:t>26</a:t>
            </a:fld>
            <a:endParaRPr lang="en-GB"/>
          </a:p>
        </p:txBody>
      </p:sp>
      <p:pic>
        <p:nvPicPr>
          <p:cNvPr id="10" name="Picture 9" descr="Diagram, schematic&#10;&#10;Description automatically generated">
            <a:extLst>
              <a:ext uri="{FF2B5EF4-FFF2-40B4-BE49-F238E27FC236}">
                <a16:creationId xmlns:a16="http://schemas.microsoft.com/office/drawing/2014/main" id="{90D00416-EAB6-4D7A-BF79-7F2FE9E30074}"/>
              </a:ext>
            </a:extLst>
          </p:cNvPr>
          <p:cNvPicPr>
            <a:picLocks noChangeAspect="1"/>
          </p:cNvPicPr>
          <p:nvPr/>
        </p:nvPicPr>
        <p:blipFill rotWithShape="1">
          <a:blip r:embed="rId2">
            <a:extLst>
              <a:ext uri="{28A0092B-C50C-407E-A947-70E740481C1C}">
                <a14:useLocalDpi xmlns:a14="http://schemas.microsoft.com/office/drawing/2010/main" val="0"/>
              </a:ext>
            </a:extLst>
          </a:blip>
          <a:srcRect b="56482"/>
          <a:stretch/>
        </p:blipFill>
        <p:spPr>
          <a:xfrm>
            <a:off x="7579466" y="1625599"/>
            <a:ext cx="4277633" cy="1825625"/>
          </a:xfrm>
          <a:prstGeom prst="rect">
            <a:avLst/>
          </a:prstGeom>
        </p:spPr>
      </p:pic>
      <p:pic>
        <p:nvPicPr>
          <p:cNvPr id="11" name="Picture 10" descr="Diagram, schematic&#10;&#10;Description automatically generated">
            <a:extLst>
              <a:ext uri="{FF2B5EF4-FFF2-40B4-BE49-F238E27FC236}">
                <a16:creationId xmlns:a16="http://schemas.microsoft.com/office/drawing/2014/main" id="{0518B357-CF65-4C62-83C7-7AE7DF2A4A7A}"/>
              </a:ext>
            </a:extLst>
          </p:cNvPr>
          <p:cNvPicPr>
            <a:picLocks noChangeAspect="1"/>
          </p:cNvPicPr>
          <p:nvPr/>
        </p:nvPicPr>
        <p:blipFill rotWithShape="1">
          <a:blip r:embed="rId2">
            <a:extLst>
              <a:ext uri="{28A0092B-C50C-407E-A947-70E740481C1C}">
                <a14:useLocalDpi xmlns:a14="http://schemas.microsoft.com/office/drawing/2010/main" val="0"/>
              </a:ext>
            </a:extLst>
          </a:blip>
          <a:srcRect t="48681"/>
          <a:stretch/>
        </p:blipFill>
        <p:spPr>
          <a:xfrm>
            <a:off x="7904581" y="4072105"/>
            <a:ext cx="3627402" cy="1825625"/>
          </a:xfrm>
          <a:prstGeom prst="rect">
            <a:avLst/>
          </a:prstGeom>
        </p:spPr>
      </p:pic>
    </p:spTree>
    <p:extLst>
      <p:ext uri="{BB962C8B-B14F-4D97-AF65-F5344CB8AC3E}">
        <p14:creationId xmlns:p14="http://schemas.microsoft.com/office/powerpoint/2010/main" val="314433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AD0C-9F8F-4DFF-9569-AD8B2D5423C2}"/>
              </a:ext>
            </a:extLst>
          </p:cNvPr>
          <p:cNvSpPr>
            <a:spLocks noGrp="1"/>
          </p:cNvSpPr>
          <p:nvPr>
            <p:ph type="title"/>
          </p:nvPr>
        </p:nvSpPr>
        <p:spPr/>
        <p:txBody>
          <a:bodyPr/>
          <a:lstStyle/>
          <a:p>
            <a:r>
              <a:rPr lang="en-US" err="1"/>
              <a:t>Plasmaopsluiting</a:t>
            </a:r>
            <a:endParaRPr lang="en-GB"/>
          </a:p>
        </p:txBody>
      </p:sp>
      <p:sp>
        <p:nvSpPr>
          <p:cNvPr id="3" name="Content Placeholder 2">
            <a:extLst>
              <a:ext uri="{FF2B5EF4-FFF2-40B4-BE49-F238E27FC236}">
                <a16:creationId xmlns:a16="http://schemas.microsoft.com/office/drawing/2014/main" id="{537AE87D-93E7-4C13-881B-994542EDC716}"/>
              </a:ext>
            </a:extLst>
          </p:cNvPr>
          <p:cNvSpPr>
            <a:spLocks noGrp="1"/>
          </p:cNvSpPr>
          <p:nvPr>
            <p:ph idx="1"/>
          </p:nvPr>
        </p:nvSpPr>
        <p:spPr/>
        <p:txBody>
          <a:bodyPr>
            <a:normAutofit lnSpcReduction="10000"/>
          </a:bodyPr>
          <a:lstStyle/>
          <a:p>
            <a:r>
              <a:rPr lang="en-US" sz="3200" err="1"/>
              <a:t>Waarom</a:t>
            </a:r>
            <a:r>
              <a:rPr lang="en-US" sz="3200"/>
              <a:t> </a:t>
            </a:r>
            <a:r>
              <a:rPr lang="en-US" sz="3200" err="1"/>
              <a:t>hebben</a:t>
            </a:r>
            <a:r>
              <a:rPr lang="en-US" sz="3200"/>
              <a:t> </a:t>
            </a:r>
            <a:r>
              <a:rPr lang="en-US" sz="3200" err="1"/>
              <a:t>wij</a:t>
            </a:r>
            <a:r>
              <a:rPr lang="en-US" sz="3200"/>
              <a:t> </a:t>
            </a:r>
            <a:r>
              <a:rPr lang="en-US" sz="3200" err="1"/>
              <a:t>elektrische</a:t>
            </a:r>
            <a:r>
              <a:rPr lang="en-US" sz="3200"/>
              <a:t> </a:t>
            </a:r>
            <a:r>
              <a:rPr lang="en-US" sz="3200" err="1"/>
              <a:t>en</a:t>
            </a:r>
            <a:r>
              <a:rPr lang="en-US" sz="3200"/>
              <a:t> </a:t>
            </a:r>
            <a:r>
              <a:rPr lang="en-US" sz="3200" err="1"/>
              <a:t>magnetische</a:t>
            </a:r>
            <a:r>
              <a:rPr lang="en-US" sz="3200"/>
              <a:t> Velden </a:t>
            </a:r>
            <a:r>
              <a:rPr lang="en-US" sz="3200" err="1"/>
              <a:t>nodig</a:t>
            </a:r>
            <a:r>
              <a:rPr lang="en-US" sz="3200"/>
              <a:t> in </a:t>
            </a:r>
            <a:r>
              <a:rPr lang="en-US" sz="3200" err="1"/>
              <a:t>fusie</a:t>
            </a:r>
            <a:r>
              <a:rPr lang="en-US" sz="3200"/>
              <a:t>?</a:t>
            </a:r>
          </a:p>
          <a:p>
            <a:endParaRPr lang="en-US"/>
          </a:p>
          <a:p>
            <a:r>
              <a:rPr lang="en-US"/>
              <a:t>Om het plasma </a:t>
            </a:r>
            <a:r>
              <a:rPr lang="en-US">
                <a:solidFill>
                  <a:srgbClr val="F36F2C"/>
                </a:solidFill>
              </a:rPr>
              <a:t>op </a:t>
            </a:r>
            <a:r>
              <a:rPr lang="en-US" err="1">
                <a:solidFill>
                  <a:srgbClr val="F36F2C"/>
                </a:solidFill>
              </a:rPr>
              <a:t>te</a:t>
            </a:r>
            <a:r>
              <a:rPr lang="en-US">
                <a:solidFill>
                  <a:srgbClr val="F36F2C"/>
                </a:solidFill>
              </a:rPr>
              <a:t> </a:t>
            </a:r>
            <a:r>
              <a:rPr lang="en-US" err="1">
                <a:solidFill>
                  <a:srgbClr val="F36F2C"/>
                </a:solidFill>
              </a:rPr>
              <a:t>sluiten</a:t>
            </a:r>
            <a:r>
              <a:rPr lang="en-US"/>
              <a:t>!</a:t>
            </a:r>
          </a:p>
          <a:p>
            <a:r>
              <a:rPr lang="en-US" sz="2800"/>
              <a:t>Plasma → </a:t>
            </a:r>
            <a:r>
              <a:rPr lang="en-US" sz="2800" err="1"/>
              <a:t>hoge</a:t>
            </a:r>
            <a:r>
              <a:rPr lang="en-US" sz="2800"/>
              <a:t> </a:t>
            </a:r>
            <a:r>
              <a:rPr lang="en-US" sz="2800" err="1"/>
              <a:t>temperatuur</a:t>
            </a:r>
            <a:r>
              <a:rPr lang="en-US" sz="2800"/>
              <a:t> </a:t>
            </a:r>
            <a:r>
              <a:rPr lang="en-US" sz="2800" err="1"/>
              <a:t>en</a:t>
            </a:r>
            <a:r>
              <a:rPr lang="en-US" sz="2800"/>
              <a:t> </a:t>
            </a:r>
            <a:r>
              <a:rPr lang="en-US" sz="2800" err="1"/>
              <a:t>snelle</a:t>
            </a:r>
            <a:r>
              <a:rPr lang="en-US" sz="2800"/>
              <a:t> </a:t>
            </a:r>
            <a:r>
              <a:rPr lang="en-US" sz="2800" err="1"/>
              <a:t>deeltjes</a:t>
            </a:r>
            <a:endParaRPr lang="en-US" sz="2800"/>
          </a:p>
          <a:p>
            <a:endParaRPr lang="en-US" sz="2800"/>
          </a:p>
          <a:p>
            <a:r>
              <a:rPr lang="en-US" sz="2800" err="1"/>
              <a:t>Reactorwand</a:t>
            </a:r>
            <a:r>
              <a:rPr lang="en-US" sz="2800"/>
              <a:t> </a:t>
            </a:r>
            <a:r>
              <a:rPr lang="en-US" sz="2800">
                <a:solidFill>
                  <a:srgbClr val="F36F2C"/>
                </a:solidFill>
              </a:rPr>
              <a:t>smelt</a:t>
            </a:r>
            <a:r>
              <a:rPr lang="en-US" sz="2800"/>
              <a:t> </a:t>
            </a:r>
            <a:r>
              <a:rPr lang="en-US" sz="2800" err="1"/>
              <a:t>als</a:t>
            </a:r>
            <a:r>
              <a:rPr lang="en-US" sz="2800"/>
              <a:t> </a:t>
            </a:r>
            <a:r>
              <a:rPr lang="en-US" sz="2800" err="1"/>
              <a:t>deeltjes</a:t>
            </a:r>
            <a:r>
              <a:rPr lang="en-US" sz="2800"/>
              <a:t> die </a:t>
            </a:r>
            <a:r>
              <a:rPr lang="en-US" sz="2800" err="1"/>
              <a:t>aanraken</a:t>
            </a:r>
            <a:endParaRPr lang="en-US" sz="2800">
              <a:solidFill>
                <a:srgbClr val="F36F2C"/>
              </a:solidFill>
            </a:endParaRPr>
          </a:p>
          <a:p>
            <a:r>
              <a:rPr lang="en-US" sz="2800" err="1"/>
              <a:t>Gebruik</a:t>
            </a:r>
            <a:r>
              <a:rPr lang="en-US" sz="2800"/>
              <a:t> </a:t>
            </a:r>
            <a:r>
              <a:rPr lang="en-US" sz="2800" err="1"/>
              <a:t>een</a:t>
            </a:r>
            <a:r>
              <a:rPr lang="en-US" sz="2800"/>
              <a:t> </a:t>
            </a:r>
            <a:r>
              <a:rPr lang="en-US" sz="2800" err="1">
                <a:solidFill>
                  <a:srgbClr val="F36F2C"/>
                </a:solidFill>
              </a:rPr>
              <a:t>magnetisch</a:t>
            </a:r>
            <a:r>
              <a:rPr lang="en-US" sz="2800">
                <a:solidFill>
                  <a:srgbClr val="F36F2C"/>
                </a:solidFill>
              </a:rPr>
              <a:t> veld </a:t>
            </a:r>
            <a:r>
              <a:rPr lang="en-US" sz="2800"/>
              <a:t>om de </a:t>
            </a:r>
            <a:r>
              <a:rPr lang="en-US" sz="2800" err="1"/>
              <a:t>deeltjes</a:t>
            </a:r>
            <a:r>
              <a:rPr lang="en-US" sz="2800"/>
              <a:t> van de wand </a:t>
            </a:r>
            <a:r>
              <a:rPr lang="en-US" sz="2800" err="1"/>
              <a:t>af</a:t>
            </a:r>
            <a:r>
              <a:rPr lang="en-US" sz="2800"/>
              <a:t> </a:t>
            </a:r>
            <a:r>
              <a:rPr lang="en-US" sz="2800" err="1"/>
              <a:t>te</a:t>
            </a:r>
            <a:r>
              <a:rPr lang="en-US" sz="2800"/>
              <a:t> </a:t>
            </a:r>
            <a:r>
              <a:rPr lang="en-US" sz="2800" err="1"/>
              <a:t>houden</a:t>
            </a:r>
            <a:r>
              <a:rPr lang="en-US" sz="2800"/>
              <a:t>!</a:t>
            </a:r>
            <a:endParaRPr lang="en-GB" sz="2800"/>
          </a:p>
        </p:txBody>
      </p:sp>
      <p:sp>
        <p:nvSpPr>
          <p:cNvPr id="4" name="Footer Placeholder 3">
            <a:extLst>
              <a:ext uri="{FF2B5EF4-FFF2-40B4-BE49-F238E27FC236}">
                <a16:creationId xmlns:a16="http://schemas.microsoft.com/office/drawing/2014/main" id="{9BC6CC6E-4BF3-4FF8-AD1B-F7F6F7E422BC}"/>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C6DBB6F1-02AD-43FA-8746-9167DBB0801A}"/>
              </a:ext>
            </a:extLst>
          </p:cNvPr>
          <p:cNvSpPr>
            <a:spLocks noGrp="1"/>
          </p:cNvSpPr>
          <p:nvPr>
            <p:ph type="sldNum" sz="quarter" idx="12"/>
          </p:nvPr>
        </p:nvSpPr>
        <p:spPr/>
        <p:txBody>
          <a:bodyPr/>
          <a:lstStyle/>
          <a:p>
            <a:fld id="{607FDA0D-75C2-4509-B589-D4A45AB8915E}" type="slidenum">
              <a:rPr lang="en-GB" smtClean="0"/>
              <a:t>27</a:t>
            </a:fld>
            <a:endParaRPr lang="en-GB"/>
          </a:p>
        </p:txBody>
      </p:sp>
    </p:spTree>
    <p:extLst>
      <p:ext uri="{BB962C8B-B14F-4D97-AF65-F5344CB8AC3E}">
        <p14:creationId xmlns:p14="http://schemas.microsoft.com/office/powerpoint/2010/main" val="178409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C7DE-59B3-4514-A219-AB10F3F595B8}"/>
              </a:ext>
            </a:extLst>
          </p:cNvPr>
          <p:cNvSpPr>
            <a:spLocks noGrp="1"/>
          </p:cNvSpPr>
          <p:nvPr>
            <p:ph type="title"/>
          </p:nvPr>
        </p:nvSpPr>
        <p:spPr/>
        <p:txBody>
          <a:bodyPr/>
          <a:lstStyle/>
          <a:p>
            <a:r>
              <a:rPr lang="en-US" err="1"/>
              <a:t>Klassikale</a:t>
            </a:r>
            <a:r>
              <a:rPr lang="en-US"/>
              <a:t> </a:t>
            </a:r>
            <a:r>
              <a:rPr lang="en-US" err="1"/>
              <a:t>opdracht</a:t>
            </a:r>
            <a:r>
              <a:rPr lang="en-US"/>
              <a:t> 1.4</a:t>
            </a:r>
            <a:endParaRPr lang="en-GB"/>
          </a:p>
        </p:txBody>
      </p:sp>
      <p:sp>
        <p:nvSpPr>
          <p:cNvPr id="3" name="Content Placeholder 2">
            <a:extLst>
              <a:ext uri="{FF2B5EF4-FFF2-40B4-BE49-F238E27FC236}">
                <a16:creationId xmlns:a16="http://schemas.microsoft.com/office/drawing/2014/main" id="{B57A3B43-2CF9-4221-8CC7-3892DA32CE30}"/>
              </a:ext>
            </a:extLst>
          </p:cNvPr>
          <p:cNvSpPr>
            <a:spLocks noGrp="1"/>
          </p:cNvSpPr>
          <p:nvPr>
            <p:ph idx="1"/>
          </p:nvPr>
        </p:nvSpPr>
        <p:spPr/>
        <p:txBody>
          <a:bodyPr>
            <a:normAutofit lnSpcReduction="10000"/>
          </a:bodyPr>
          <a:lstStyle/>
          <a:p>
            <a:pPr>
              <a:buNone/>
            </a:pPr>
            <a:endParaRPr lang="en-GB" sz="2400">
              <a:cs typeface="Calibri"/>
            </a:endParaRPr>
          </a:p>
          <a:p>
            <a:pPr>
              <a:buNone/>
            </a:pPr>
            <a:endParaRPr lang="en-GB" sz="2400">
              <a:cs typeface="Calibri"/>
            </a:endParaRPr>
          </a:p>
          <a:p>
            <a:pPr>
              <a:buNone/>
            </a:pPr>
            <a:endParaRPr lang="en-GB" sz="2400">
              <a:cs typeface="Calibri"/>
            </a:endParaRPr>
          </a:p>
          <a:p>
            <a:pPr>
              <a:buNone/>
            </a:pPr>
            <a:endParaRPr lang="en-GB" sz="2400">
              <a:cs typeface="Calibri"/>
            </a:endParaRPr>
          </a:p>
          <a:p>
            <a:pPr marL="457200" indent="-457200">
              <a:buFont typeface="+mj-lt"/>
              <a:buAutoNum type="alphaLcParenR"/>
            </a:pPr>
            <a:r>
              <a:rPr lang="nl-NL" sz="2400">
                <a:ea typeface="+mn-lt"/>
                <a:cs typeface="+mn-lt"/>
              </a:rPr>
              <a:t>Een elektrische stroom die door een rechte draad loopt.</a:t>
            </a:r>
          </a:p>
          <a:p>
            <a:pPr marL="457200" indent="-457200">
              <a:buFont typeface="+mj-lt"/>
              <a:buAutoNum type="alphaLcParenR"/>
            </a:pPr>
            <a:r>
              <a:rPr lang="nl-NL" sz="2400">
                <a:ea typeface="+mn-lt"/>
                <a:cs typeface="+mn-lt"/>
              </a:rPr>
              <a:t>Een elektrische stroom die tegen de klok in loopt door een ronde draad.</a:t>
            </a:r>
          </a:p>
          <a:p>
            <a:pPr marL="457200" indent="-457200">
              <a:buFont typeface="+mj-lt"/>
              <a:buAutoNum type="alphaLcParenR"/>
            </a:pPr>
            <a:r>
              <a:rPr lang="nl-NL" sz="2400">
                <a:ea typeface="+mn-lt"/>
                <a:cs typeface="+mn-lt"/>
              </a:rPr>
              <a:t>Een elektron dat met de klok mee ronddraait, en een proton dat tegen de klok in ronddraait. Vergelijk deze tekening met die van vraag (b): wat valt jou op?</a:t>
            </a:r>
          </a:p>
          <a:p>
            <a:pPr marL="457200" indent="-457200">
              <a:buFont typeface="+mj-lt"/>
              <a:buAutoNum type="alphaLcParenR"/>
            </a:pPr>
            <a:r>
              <a:rPr lang="nl-NL" sz="2400">
                <a:ea typeface="+mn-lt"/>
                <a:cs typeface="+mn-lt"/>
              </a:rPr>
              <a:t>Wat kan jij nu zeggen over de richting van een magnetisch veld als gevolg van de richting van een bewegend geladen deeltje?</a:t>
            </a:r>
          </a:p>
          <a:p>
            <a:endParaRPr lang="en-GB" sz="4000"/>
          </a:p>
        </p:txBody>
      </p:sp>
      <p:sp>
        <p:nvSpPr>
          <p:cNvPr id="4" name="Footer Placeholder 3">
            <a:extLst>
              <a:ext uri="{FF2B5EF4-FFF2-40B4-BE49-F238E27FC236}">
                <a16:creationId xmlns:a16="http://schemas.microsoft.com/office/drawing/2014/main" id="{BC75D05A-16A3-4CE8-A7A5-62E63F1602CE}"/>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0842E8E0-0D04-46AF-8AE8-46FFF1501E49}"/>
              </a:ext>
            </a:extLst>
          </p:cNvPr>
          <p:cNvSpPr>
            <a:spLocks noGrp="1"/>
          </p:cNvSpPr>
          <p:nvPr>
            <p:ph type="sldNum" sz="quarter" idx="12"/>
          </p:nvPr>
        </p:nvSpPr>
        <p:spPr/>
        <p:txBody>
          <a:bodyPr/>
          <a:lstStyle/>
          <a:p>
            <a:fld id="{607FDA0D-75C2-4509-B589-D4A45AB8915E}" type="slidenum">
              <a:rPr lang="en-GB" smtClean="0"/>
              <a:t>28</a:t>
            </a:fld>
            <a:endParaRPr lang="en-GB"/>
          </a:p>
        </p:txBody>
      </p:sp>
      <p:sp>
        <p:nvSpPr>
          <p:cNvPr id="7" name="TextBox 6">
            <a:extLst>
              <a:ext uri="{FF2B5EF4-FFF2-40B4-BE49-F238E27FC236}">
                <a16:creationId xmlns:a16="http://schemas.microsoft.com/office/drawing/2014/main" id="{9E2E0DB7-5B1C-4649-ABDB-52BBC5109F39}"/>
              </a:ext>
            </a:extLst>
          </p:cNvPr>
          <p:cNvSpPr txBox="1"/>
          <p:nvPr/>
        </p:nvSpPr>
        <p:spPr>
          <a:xfrm>
            <a:off x="838200" y="1674496"/>
            <a:ext cx="10515600" cy="1569660"/>
          </a:xfrm>
          <a:prstGeom prst="rect">
            <a:avLst/>
          </a:prstGeom>
          <a:noFill/>
        </p:spPr>
        <p:txBody>
          <a:bodyPr wrap="square">
            <a:spAutoFit/>
          </a:bodyPr>
          <a:lstStyle/>
          <a:p>
            <a:pPr>
              <a:buNone/>
            </a:pPr>
            <a:r>
              <a:rPr lang="nl-NL" sz="2400">
                <a:solidFill>
                  <a:schemeClr val="bg1"/>
                </a:solidFill>
                <a:latin typeface="Tahoma" panose="020B0604030504040204" pitchFamily="34" charset="0"/>
                <a:ea typeface="Tahoma" panose="020B0604030504040204" pitchFamily="34" charset="0"/>
                <a:cs typeface="Tahoma" panose="020B0604030504040204" pitchFamily="34" charset="0"/>
              </a:rPr>
              <a:t>De richting van een magnetisch veld (</a:t>
            </a:r>
            <a:r>
              <a:rPr lang="nl-NL" sz="2400" err="1">
                <a:solidFill>
                  <a:schemeClr val="bg1"/>
                </a:solidFill>
                <a:latin typeface="Tahoma" panose="020B0604030504040204" pitchFamily="34" charset="0"/>
                <a:ea typeface="Tahoma" panose="020B0604030504040204" pitchFamily="34" charset="0"/>
                <a:cs typeface="Tahoma" panose="020B0604030504040204" pitchFamily="34" charset="0"/>
              </a:rPr>
              <a:t>ookwel</a:t>
            </a:r>
            <a:r>
              <a:rPr lang="nl-NL" sz="2400">
                <a:solidFill>
                  <a:schemeClr val="bg1"/>
                </a:solidFill>
                <a:latin typeface="Tahoma" panose="020B0604030504040204" pitchFamily="34" charset="0"/>
                <a:ea typeface="Tahoma" panose="020B0604030504040204" pitchFamily="34" charset="0"/>
                <a:cs typeface="Tahoma" panose="020B0604030504040204" pitchFamily="34" charset="0"/>
              </a:rPr>
              <a:t>, de richting van de magnetische veldlijnen) is afhankelijk van de richting waarin geladen deeltjes bewegen. Teken de richting van het magnetisch veld door een aantal magnetische veldlijnen te tekenen voor de volgende voorbeelden:</a:t>
            </a:r>
          </a:p>
        </p:txBody>
      </p:sp>
    </p:spTree>
    <p:extLst>
      <p:ext uri="{BB962C8B-B14F-4D97-AF65-F5344CB8AC3E}">
        <p14:creationId xmlns:p14="http://schemas.microsoft.com/office/powerpoint/2010/main" val="1070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C7DE-59B3-4514-A219-AB10F3F595B8}"/>
              </a:ext>
            </a:extLst>
          </p:cNvPr>
          <p:cNvSpPr>
            <a:spLocks noGrp="1"/>
          </p:cNvSpPr>
          <p:nvPr>
            <p:ph type="title"/>
          </p:nvPr>
        </p:nvSpPr>
        <p:spPr/>
        <p:txBody>
          <a:bodyPr/>
          <a:lstStyle/>
          <a:p>
            <a:r>
              <a:rPr lang="en-US" err="1"/>
              <a:t>Klassikale</a:t>
            </a:r>
            <a:r>
              <a:rPr lang="en-US"/>
              <a:t> </a:t>
            </a:r>
            <a:r>
              <a:rPr lang="en-US" err="1"/>
              <a:t>opdracht</a:t>
            </a:r>
            <a:r>
              <a:rPr lang="en-US"/>
              <a:t> 1.4 – </a:t>
            </a:r>
            <a:r>
              <a:rPr lang="en-US" err="1"/>
              <a:t>antwoorden</a:t>
            </a:r>
            <a:endParaRPr lang="en-GB"/>
          </a:p>
        </p:txBody>
      </p:sp>
      <p:sp>
        <p:nvSpPr>
          <p:cNvPr id="3" name="Content Placeholder 2">
            <a:extLst>
              <a:ext uri="{FF2B5EF4-FFF2-40B4-BE49-F238E27FC236}">
                <a16:creationId xmlns:a16="http://schemas.microsoft.com/office/drawing/2014/main" id="{B57A3B43-2CF9-4221-8CC7-3892DA32CE30}"/>
              </a:ext>
            </a:extLst>
          </p:cNvPr>
          <p:cNvSpPr>
            <a:spLocks noGrp="1"/>
          </p:cNvSpPr>
          <p:nvPr>
            <p:ph idx="1"/>
          </p:nvPr>
        </p:nvSpPr>
        <p:spPr/>
        <p:txBody>
          <a:bodyPr vert="horz" lIns="91440" tIns="45720" rIns="91440" bIns="45720" rtlCol="0" anchor="t">
            <a:normAutofit/>
          </a:bodyPr>
          <a:lstStyle/>
          <a:p>
            <a:pPr marL="457200" indent="-457200">
              <a:buAutoNum type="alphaLcParenR"/>
            </a:pPr>
            <a:r>
              <a:rPr lang="en-GB" sz="2400">
                <a:latin typeface="Tahoma"/>
                <a:ea typeface="Tahoma"/>
                <a:cs typeface="Tahoma"/>
              </a:rPr>
              <a:t>De </a:t>
            </a:r>
            <a:r>
              <a:rPr lang="en-GB" sz="2400" err="1">
                <a:latin typeface="Tahoma"/>
                <a:ea typeface="Tahoma"/>
                <a:cs typeface="Tahoma"/>
              </a:rPr>
              <a:t>stroom</a:t>
            </a:r>
            <a:r>
              <a:rPr lang="en-GB" sz="2400">
                <a:latin typeface="Tahoma"/>
                <a:ea typeface="Tahoma"/>
                <a:cs typeface="Tahoma"/>
              </a:rPr>
              <a:t> </a:t>
            </a:r>
            <a:r>
              <a:rPr lang="en-GB" sz="2400" err="1">
                <a:latin typeface="Tahoma"/>
                <a:ea typeface="Tahoma"/>
                <a:cs typeface="Tahoma"/>
              </a:rPr>
              <a:t>komt</a:t>
            </a:r>
            <a:r>
              <a:rPr lang="en-GB" sz="2400">
                <a:latin typeface="Tahoma"/>
                <a:ea typeface="Tahoma"/>
                <a:cs typeface="Tahoma"/>
              </a:rPr>
              <a:t> </a:t>
            </a:r>
            <a:r>
              <a:rPr lang="en-GB" sz="2400" err="1">
                <a:latin typeface="Tahoma"/>
                <a:ea typeface="Tahoma"/>
                <a:cs typeface="Tahoma"/>
              </a:rPr>
              <a:t>uit</a:t>
            </a:r>
            <a:r>
              <a:rPr lang="en-GB" sz="2400">
                <a:latin typeface="Tahoma"/>
                <a:ea typeface="Tahoma"/>
                <a:cs typeface="Tahoma"/>
              </a:rPr>
              <a:t> het papier.</a:t>
            </a:r>
            <a:br>
              <a:rPr lang="en-GB" sz="2400">
                <a:latin typeface="Tahoma"/>
                <a:ea typeface="Tahoma"/>
                <a:cs typeface="Tahoma"/>
              </a:rPr>
            </a:br>
            <a:r>
              <a:rPr lang="en-GB" sz="2400">
                <a:latin typeface="Tahoma"/>
                <a:ea typeface="Tahoma"/>
                <a:cs typeface="Tahoma"/>
              </a:rPr>
              <a:t>Het </a:t>
            </a:r>
            <a:r>
              <a:rPr lang="en-GB" sz="2400" err="1">
                <a:latin typeface="Tahoma"/>
                <a:ea typeface="Tahoma"/>
                <a:cs typeface="Tahoma"/>
              </a:rPr>
              <a:t>magnetisch</a:t>
            </a:r>
            <a:r>
              <a:rPr lang="en-GB" sz="2400">
                <a:latin typeface="Tahoma"/>
                <a:ea typeface="Tahoma"/>
                <a:cs typeface="Tahoma"/>
              </a:rPr>
              <a:t> veld </a:t>
            </a:r>
            <a:r>
              <a:rPr lang="en-GB" sz="2400" err="1">
                <a:latin typeface="Tahoma"/>
                <a:ea typeface="Tahoma"/>
                <a:cs typeface="Tahoma"/>
              </a:rPr>
              <a:t>draait</a:t>
            </a:r>
            <a:r>
              <a:rPr lang="en-GB" sz="2400">
                <a:latin typeface="Tahoma"/>
                <a:ea typeface="Tahoma"/>
                <a:cs typeface="Tahoma"/>
              </a:rPr>
              <a:t> </a:t>
            </a:r>
            <a:r>
              <a:rPr lang="en-GB" sz="2400" err="1">
                <a:latin typeface="Tahoma"/>
                <a:ea typeface="Tahoma"/>
                <a:cs typeface="Tahoma"/>
              </a:rPr>
              <a:t>hier</a:t>
            </a:r>
            <a:r>
              <a:rPr lang="en-GB" sz="2400">
                <a:latin typeface="Tahoma"/>
                <a:ea typeface="Tahoma"/>
                <a:cs typeface="Tahoma"/>
              </a:rPr>
              <a:t> </a:t>
            </a:r>
            <a:r>
              <a:rPr lang="en-GB" sz="2400" err="1">
                <a:latin typeface="Tahoma"/>
                <a:ea typeface="Tahoma"/>
                <a:cs typeface="Tahoma"/>
              </a:rPr>
              <a:t>omheen</a:t>
            </a:r>
            <a:r>
              <a:rPr lang="en-GB" sz="2400">
                <a:latin typeface="Tahoma"/>
                <a:ea typeface="Tahoma"/>
                <a:cs typeface="Tahoma"/>
              </a:rPr>
              <a:t> </a:t>
            </a:r>
            <a:r>
              <a:rPr lang="en-GB" sz="2400" err="1">
                <a:latin typeface="Tahoma"/>
                <a:ea typeface="Tahoma"/>
                <a:cs typeface="Tahoma"/>
              </a:rPr>
              <a:t>tegen</a:t>
            </a:r>
            <a:r>
              <a:rPr lang="en-GB" sz="2400">
                <a:latin typeface="Tahoma"/>
                <a:ea typeface="Tahoma"/>
                <a:cs typeface="Tahoma"/>
              </a:rPr>
              <a:t> de </a:t>
            </a:r>
            <a:r>
              <a:rPr lang="en-GB" sz="2400" err="1">
                <a:latin typeface="Tahoma"/>
                <a:ea typeface="Tahoma"/>
                <a:cs typeface="Tahoma"/>
              </a:rPr>
              <a:t>klok</a:t>
            </a:r>
            <a:r>
              <a:rPr lang="en-GB" sz="2400">
                <a:latin typeface="Tahoma"/>
                <a:ea typeface="Tahoma"/>
                <a:cs typeface="Tahoma"/>
              </a:rPr>
              <a:t> in.</a:t>
            </a:r>
            <a:br>
              <a:rPr lang="en-GB" sz="2400">
                <a:latin typeface="Tahoma"/>
                <a:ea typeface="Tahoma"/>
                <a:cs typeface="Tahoma"/>
              </a:rPr>
            </a:br>
            <a:endParaRPr lang="nl-NL" sz="2400">
              <a:latin typeface="Tahoma"/>
              <a:ea typeface="Tahoma"/>
              <a:cs typeface="Tahoma"/>
            </a:endParaRPr>
          </a:p>
          <a:p>
            <a:pPr marL="457200" indent="-457200">
              <a:buAutoNum type="alphaLcParenR"/>
            </a:pPr>
            <a:r>
              <a:rPr lang="en-GB" sz="2400">
                <a:latin typeface="Tahoma"/>
                <a:ea typeface="Tahoma"/>
                <a:cs typeface="Tahoma"/>
              </a:rPr>
              <a:t>Het </a:t>
            </a:r>
            <a:r>
              <a:rPr lang="en-GB" sz="2400" err="1">
                <a:latin typeface="Tahoma"/>
                <a:ea typeface="Tahoma"/>
                <a:cs typeface="Tahoma"/>
              </a:rPr>
              <a:t>magnetisch</a:t>
            </a:r>
            <a:r>
              <a:rPr lang="en-GB" sz="2400">
                <a:latin typeface="Tahoma"/>
                <a:ea typeface="Tahoma"/>
                <a:cs typeface="Tahoma"/>
              </a:rPr>
              <a:t> veld in de </a:t>
            </a:r>
            <a:r>
              <a:rPr lang="en-GB" sz="2400" err="1">
                <a:latin typeface="Tahoma"/>
                <a:ea typeface="Tahoma"/>
                <a:cs typeface="Tahoma"/>
              </a:rPr>
              <a:t>cirkel</a:t>
            </a:r>
            <a:r>
              <a:rPr lang="en-GB" sz="2400">
                <a:latin typeface="Tahoma"/>
                <a:ea typeface="Tahoma"/>
                <a:cs typeface="Tahoma"/>
              </a:rPr>
              <a:t> </a:t>
            </a:r>
            <a:r>
              <a:rPr lang="en-GB" sz="2400" err="1">
                <a:latin typeface="Tahoma"/>
                <a:ea typeface="Tahoma"/>
                <a:cs typeface="Tahoma"/>
              </a:rPr>
              <a:t>komt</a:t>
            </a:r>
            <a:r>
              <a:rPr lang="en-GB" sz="2400">
                <a:latin typeface="Tahoma"/>
                <a:ea typeface="Tahoma"/>
                <a:cs typeface="Tahoma"/>
              </a:rPr>
              <a:t> </a:t>
            </a:r>
            <a:r>
              <a:rPr lang="en-GB" sz="2400" err="1">
                <a:latin typeface="Tahoma"/>
                <a:ea typeface="Tahoma"/>
                <a:cs typeface="Tahoma"/>
              </a:rPr>
              <a:t>uit</a:t>
            </a:r>
            <a:r>
              <a:rPr lang="en-GB" sz="2400">
                <a:latin typeface="Tahoma"/>
                <a:ea typeface="Tahoma"/>
                <a:cs typeface="Tahoma"/>
              </a:rPr>
              <a:t> het papier.</a:t>
            </a:r>
            <a:br>
              <a:rPr lang="en-GB" sz="2400">
                <a:latin typeface="Tahoma"/>
                <a:ea typeface="Tahoma"/>
                <a:cs typeface="Tahoma"/>
              </a:rPr>
            </a:br>
            <a:r>
              <a:rPr lang="en-GB" sz="2400">
                <a:latin typeface="Tahoma"/>
                <a:ea typeface="Tahoma"/>
                <a:cs typeface="Tahoma"/>
              </a:rPr>
              <a:t>Het </a:t>
            </a:r>
            <a:r>
              <a:rPr lang="en-GB" sz="2400" err="1">
                <a:latin typeface="Tahoma"/>
                <a:ea typeface="Tahoma"/>
                <a:cs typeface="Tahoma"/>
              </a:rPr>
              <a:t>magnetisch</a:t>
            </a:r>
            <a:r>
              <a:rPr lang="en-GB" sz="2400">
                <a:latin typeface="Tahoma"/>
                <a:ea typeface="Tahoma"/>
                <a:cs typeface="Tahoma"/>
              </a:rPr>
              <a:t> veld </a:t>
            </a:r>
            <a:r>
              <a:rPr lang="en-GB" sz="2400" err="1">
                <a:latin typeface="Tahoma"/>
                <a:ea typeface="Tahoma"/>
                <a:cs typeface="Tahoma"/>
              </a:rPr>
              <a:t>buiten</a:t>
            </a:r>
            <a:r>
              <a:rPr lang="en-GB" sz="2400">
                <a:latin typeface="Tahoma"/>
                <a:ea typeface="Tahoma"/>
                <a:cs typeface="Tahoma"/>
              </a:rPr>
              <a:t> de </a:t>
            </a:r>
            <a:r>
              <a:rPr lang="en-GB" sz="2400" err="1">
                <a:latin typeface="Tahoma"/>
                <a:ea typeface="Tahoma"/>
                <a:cs typeface="Tahoma"/>
              </a:rPr>
              <a:t>cirkel</a:t>
            </a:r>
            <a:r>
              <a:rPr lang="en-GB" sz="2400">
                <a:latin typeface="Tahoma"/>
                <a:ea typeface="Tahoma"/>
                <a:cs typeface="Tahoma"/>
              </a:rPr>
              <a:t> </a:t>
            </a:r>
            <a:r>
              <a:rPr lang="en-GB" sz="2400" err="1">
                <a:latin typeface="Tahoma"/>
                <a:ea typeface="Tahoma"/>
                <a:cs typeface="Tahoma"/>
              </a:rPr>
              <a:t>gaat</a:t>
            </a:r>
            <a:r>
              <a:rPr lang="en-GB" sz="2400">
                <a:latin typeface="Tahoma"/>
                <a:ea typeface="Tahoma"/>
                <a:cs typeface="Tahoma"/>
              </a:rPr>
              <a:t> het papier in.</a:t>
            </a:r>
            <a:br>
              <a:rPr lang="en-GB" sz="2400">
                <a:latin typeface="Tahoma"/>
                <a:ea typeface="Tahoma"/>
                <a:cs typeface="Tahoma"/>
              </a:rPr>
            </a:br>
            <a:endParaRPr lang="en-GB" sz="2400"/>
          </a:p>
          <a:p>
            <a:pPr marL="457200" indent="-457200">
              <a:buAutoNum type="alphaLcParenR"/>
            </a:pPr>
            <a:r>
              <a:rPr lang="en-GB" sz="2400">
                <a:latin typeface="Tahoma"/>
                <a:ea typeface="Tahoma"/>
                <a:cs typeface="Tahoma"/>
              </a:rPr>
              <a:t>Door de </a:t>
            </a:r>
            <a:r>
              <a:rPr lang="en-GB" sz="2400" err="1">
                <a:latin typeface="Tahoma"/>
                <a:ea typeface="Tahoma"/>
                <a:cs typeface="Tahoma"/>
              </a:rPr>
              <a:t>tegengestelde</a:t>
            </a:r>
            <a:r>
              <a:rPr lang="en-GB" sz="2400">
                <a:latin typeface="Tahoma"/>
                <a:ea typeface="Tahoma"/>
                <a:cs typeface="Tahoma"/>
              </a:rPr>
              <a:t> lading </a:t>
            </a:r>
            <a:r>
              <a:rPr lang="en-GB" sz="2400" err="1">
                <a:latin typeface="Tahoma"/>
                <a:ea typeface="Tahoma"/>
                <a:cs typeface="Tahoma"/>
              </a:rPr>
              <a:t>en</a:t>
            </a:r>
            <a:r>
              <a:rPr lang="en-GB" sz="2400">
                <a:latin typeface="Tahoma"/>
                <a:ea typeface="Tahoma"/>
                <a:cs typeface="Tahoma"/>
              </a:rPr>
              <a:t> </a:t>
            </a:r>
            <a:r>
              <a:rPr lang="en-GB" sz="2400" err="1">
                <a:latin typeface="Tahoma"/>
                <a:ea typeface="Tahoma"/>
                <a:cs typeface="Tahoma"/>
              </a:rPr>
              <a:t>tegengestelde</a:t>
            </a:r>
            <a:r>
              <a:rPr lang="en-GB" sz="2400">
                <a:latin typeface="Tahoma"/>
                <a:ea typeface="Tahoma"/>
                <a:cs typeface="Tahoma"/>
              </a:rPr>
              <a:t> </a:t>
            </a:r>
            <a:r>
              <a:rPr lang="en-GB" sz="2400" err="1">
                <a:latin typeface="Tahoma"/>
                <a:ea typeface="Tahoma"/>
                <a:cs typeface="Tahoma"/>
              </a:rPr>
              <a:t>beweging</a:t>
            </a:r>
            <a:r>
              <a:rPr lang="en-GB" sz="2400">
                <a:latin typeface="Tahoma"/>
                <a:ea typeface="Tahoma"/>
                <a:cs typeface="Tahoma"/>
              </a:rPr>
              <a:t> heft het </a:t>
            </a:r>
            <a:r>
              <a:rPr lang="en-GB" sz="2400" err="1">
                <a:latin typeface="Tahoma"/>
                <a:ea typeface="Tahoma"/>
                <a:cs typeface="Tahoma"/>
              </a:rPr>
              <a:t>magnetisch</a:t>
            </a:r>
            <a:r>
              <a:rPr lang="en-GB" sz="2400">
                <a:latin typeface="Tahoma"/>
                <a:ea typeface="Tahoma"/>
                <a:cs typeface="Tahoma"/>
              </a:rPr>
              <a:t> veld </a:t>
            </a:r>
            <a:r>
              <a:rPr lang="en-GB" sz="2400" err="1">
                <a:latin typeface="Tahoma"/>
                <a:ea typeface="Tahoma"/>
                <a:cs typeface="Tahoma"/>
              </a:rPr>
              <a:t>dezelfde</a:t>
            </a:r>
            <a:r>
              <a:rPr lang="en-GB" sz="2400">
                <a:latin typeface="Tahoma"/>
                <a:ea typeface="Tahoma"/>
                <a:cs typeface="Tahoma"/>
              </a:rPr>
              <a:t> </a:t>
            </a:r>
            <a:r>
              <a:rPr lang="en-GB" sz="2400" err="1">
                <a:latin typeface="Tahoma"/>
                <a:ea typeface="Tahoma"/>
                <a:cs typeface="Tahoma"/>
              </a:rPr>
              <a:t>richting</a:t>
            </a:r>
            <a:r>
              <a:rPr lang="en-GB" sz="2400">
                <a:latin typeface="Tahoma"/>
                <a:ea typeface="Tahoma"/>
                <a:cs typeface="Tahoma"/>
              </a:rPr>
              <a:t> </a:t>
            </a:r>
            <a:r>
              <a:rPr lang="en-GB" sz="2400" err="1">
                <a:latin typeface="Tahoma"/>
                <a:ea typeface="Tahoma"/>
                <a:cs typeface="Tahoma"/>
              </a:rPr>
              <a:t>voor</a:t>
            </a:r>
            <a:r>
              <a:rPr lang="en-GB" sz="2400">
                <a:latin typeface="Tahoma"/>
                <a:ea typeface="Tahoma"/>
                <a:cs typeface="Tahoma"/>
              </a:rPr>
              <a:t> </a:t>
            </a:r>
            <a:r>
              <a:rPr lang="en-GB" sz="2400" err="1">
                <a:latin typeface="Tahoma"/>
                <a:ea typeface="Tahoma"/>
                <a:cs typeface="Tahoma"/>
              </a:rPr>
              <a:t>beide</a:t>
            </a:r>
            <a:r>
              <a:rPr lang="en-GB" sz="2400">
                <a:latin typeface="Tahoma"/>
                <a:ea typeface="Tahoma"/>
                <a:cs typeface="Tahoma"/>
              </a:rPr>
              <a:t> </a:t>
            </a:r>
            <a:r>
              <a:rPr lang="en-GB" sz="2400" err="1">
                <a:latin typeface="Tahoma"/>
                <a:ea typeface="Tahoma"/>
                <a:cs typeface="Tahoma"/>
              </a:rPr>
              <a:t>deeltjes</a:t>
            </a:r>
            <a:r>
              <a:rPr lang="en-GB" sz="2400">
                <a:latin typeface="Tahoma"/>
                <a:ea typeface="Tahoma"/>
                <a:cs typeface="Tahoma"/>
              </a:rPr>
              <a:t>.</a:t>
            </a:r>
            <a:br>
              <a:rPr lang="en-GB" sz="2400">
                <a:latin typeface="Tahoma"/>
                <a:ea typeface="Tahoma"/>
                <a:cs typeface="Tahoma"/>
              </a:rPr>
            </a:br>
            <a:endParaRPr lang="en-GB" sz="2400">
              <a:latin typeface="Tahoma"/>
              <a:ea typeface="Tahoma"/>
              <a:cs typeface="Tahoma"/>
            </a:endParaRPr>
          </a:p>
          <a:p>
            <a:pPr marL="457200" indent="-457200">
              <a:buAutoNum type="alphaLcParenR"/>
            </a:pPr>
            <a:r>
              <a:rPr lang="en-GB" sz="2400">
                <a:latin typeface="Tahoma"/>
                <a:ea typeface="Tahoma"/>
                <a:cs typeface="Tahoma"/>
              </a:rPr>
              <a:t>De </a:t>
            </a:r>
            <a:r>
              <a:rPr lang="en-GB" sz="2400" err="1">
                <a:latin typeface="Tahoma"/>
                <a:ea typeface="Tahoma"/>
                <a:cs typeface="Tahoma"/>
              </a:rPr>
              <a:t>richting</a:t>
            </a:r>
            <a:r>
              <a:rPr lang="en-GB" sz="2400">
                <a:latin typeface="Tahoma"/>
                <a:ea typeface="Tahoma"/>
                <a:cs typeface="Tahoma"/>
              </a:rPr>
              <a:t> van het </a:t>
            </a:r>
            <a:r>
              <a:rPr lang="en-GB" sz="2400" err="1">
                <a:latin typeface="Tahoma"/>
                <a:ea typeface="Tahoma"/>
                <a:cs typeface="Tahoma"/>
              </a:rPr>
              <a:t>magnetisch</a:t>
            </a:r>
            <a:r>
              <a:rPr lang="en-GB" sz="2400">
                <a:latin typeface="Tahoma"/>
                <a:ea typeface="Tahoma"/>
                <a:cs typeface="Tahoma"/>
              </a:rPr>
              <a:t> veld </a:t>
            </a:r>
            <a:r>
              <a:rPr lang="en-GB" sz="2400" err="1">
                <a:latin typeface="Tahoma"/>
                <a:ea typeface="Tahoma"/>
                <a:cs typeface="Tahoma"/>
              </a:rPr>
              <a:t>staat</a:t>
            </a:r>
            <a:r>
              <a:rPr lang="en-GB" sz="2400">
                <a:latin typeface="Tahoma"/>
                <a:ea typeface="Tahoma"/>
                <a:cs typeface="Tahoma"/>
              </a:rPr>
              <a:t> </a:t>
            </a:r>
            <a:r>
              <a:rPr lang="en-GB" sz="2400" err="1">
                <a:latin typeface="Tahoma"/>
                <a:ea typeface="Tahoma"/>
                <a:cs typeface="Tahoma"/>
              </a:rPr>
              <a:t>altijd</a:t>
            </a:r>
            <a:r>
              <a:rPr lang="en-GB" sz="2400">
                <a:latin typeface="Tahoma"/>
                <a:ea typeface="Tahoma"/>
                <a:cs typeface="Tahoma"/>
              </a:rPr>
              <a:t> </a:t>
            </a:r>
            <a:r>
              <a:rPr lang="en-GB" sz="2400" err="1">
                <a:latin typeface="Tahoma"/>
                <a:ea typeface="Tahoma"/>
                <a:cs typeface="Tahoma"/>
              </a:rPr>
              <a:t>haaks</a:t>
            </a:r>
            <a:r>
              <a:rPr lang="en-GB" sz="2400">
                <a:latin typeface="Tahoma"/>
                <a:ea typeface="Tahoma"/>
                <a:cs typeface="Tahoma"/>
              </a:rPr>
              <a:t> op de </a:t>
            </a:r>
            <a:r>
              <a:rPr lang="en-GB" sz="2400" err="1">
                <a:latin typeface="Tahoma"/>
                <a:ea typeface="Tahoma"/>
                <a:cs typeface="Tahoma"/>
              </a:rPr>
              <a:t>richting</a:t>
            </a:r>
            <a:r>
              <a:rPr lang="en-GB" sz="2400">
                <a:latin typeface="Tahoma"/>
                <a:ea typeface="Tahoma"/>
                <a:cs typeface="Tahoma"/>
              </a:rPr>
              <a:t> van de </a:t>
            </a:r>
            <a:r>
              <a:rPr lang="en-GB" sz="2400" err="1">
                <a:latin typeface="Tahoma"/>
                <a:ea typeface="Tahoma"/>
                <a:cs typeface="Tahoma"/>
              </a:rPr>
              <a:t>stroom</a:t>
            </a:r>
            <a:r>
              <a:rPr lang="en-GB" sz="2400">
                <a:latin typeface="Tahoma"/>
                <a:ea typeface="Tahoma"/>
                <a:cs typeface="Tahoma"/>
              </a:rPr>
              <a:t>.</a:t>
            </a:r>
            <a:endParaRPr lang="en-GB" sz="2400"/>
          </a:p>
        </p:txBody>
      </p:sp>
      <p:sp>
        <p:nvSpPr>
          <p:cNvPr id="4" name="Footer Placeholder 3">
            <a:extLst>
              <a:ext uri="{FF2B5EF4-FFF2-40B4-BE49-F238E27FC236}">
                <a16:creationId xmlns:a16="http://schemas.microsoft.com/office/drawing/2014/main" id="{BC75D05A-16A3-4CE8-A7A5-62E63F1602CE}"/>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0842E8E0-0D04-46AF-8AE8-46FFF1501E49}"/>
              </a:ext>
            </a:extLst>
          </p:cNvPr>
          <p:cNvSpPr>
            <a:spLocks noGrp="1"/>
          </p:cNvSpPr>
          <p:nvPr>
            <p:ph type="sldNum" sz="quarter" idx="12"/>
          </p:nvPr>
        </p:nvSpPr>
        <p:spPr/>
        <p:txBody>
          <a:bodyPr/>
          <a:lstStyle/>
          <a:p>
            <a:fld id="{607FDA0D-75C2-4509-B589-D4A45AB8915E}" type="slidenum">
              <a:rPr lang="en-GB" smtClean="0"/>
              <a:t>29</a:t>
            </a:fld>
            <a:endParaRPr lang="en-GB"/>
          </a:p>
        </p:txBody>
      </p:sp>
    </p:spTree>
    <p:extLst>
      <p:ext uri="{BB962C8B-B14F-4D97-AF65-F5344CB8AC3E}">
        <p14:creationId xmlns:p14="http://schemas.microsoft.com/office/powerpoint/2010/main" val="13365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err="1"/>
              <a:t>Klassikale</a:t>
            </a:r>
            <a:r>
              <a:rPr lang="en-US"/>
              <a:t> </a:t>
            </a:r>
            <a:r>
              <a:rPr lang="en-US" err="1"/>
              <a:t>opdracht</a:t>
            </a:r>
            <a:r>
              <a:rPr lang="en-US"/>
              <a:t> 1.1</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r>
              <a:rPr lang="nl-NL" sz="2400">
                <a:effectLst/>
                <a:latin typeface="Calibri" panose="020F0502020204030204" pitchFamily="34" charset="0"/>
                <a:ea typeface="Calibri" panose="020F0502020204030204" pitchFamily="34" charset="0"/>
                <a:cs typeface="Times New Roman" panose="02020603050405020304" pitchFamily="18" charset="0"/>
              </a:rPr>
              <a:t>a) Schat hoeveel procent van de Nederlandse </a:t>
            </a:r>
            <a:r>
              <a:rPr lang="en-NL" sz="2400">
                <a:effectLst/>
                <a:latin typeface="Calibri" panose="020F0502020204030204" pitchFamily="34" charset="0"/>
                <a:ea typeface="Calibri" panose="020F0502020204030204" pitchFamily="34" charset="0"/>
                <a:cs typeface="Times New Roman" panose="02020603050405020304" pitchFamily="18" charset="0"/>
              </a:rPr>
              <a:t> </a:t>
            </a:r>
            <a:r>
              <a:rPr lang="nl-NL" sz="2400">
                <a:effectLst/>
                <a:latin typeface="Calibri" panose="020F0502020204030204" pitchFamily="34" charset="0"/>
                <a:ea typeface="Calibri" panose="020F0502020204030204" pitchFamily="34" charset="0"/>
                <a:cs typeface="Times New Roman" panose="02020603050405020304" pitchFamily="18" charset="0"/>
              </a:rPr>
              <a:t>energie wordt geproduceerd </a:t>
            </a:r>
            <a:r>
              <a:rPr lang="en-NL" sz="2400">
                <a:effectLst/>
                <a:latin typeface="Calibri" panose="020F0502020204030204" pitchFamily="34" charset="0"/>
                <a:ea typeface="Calibri" panose="020F0502020204030204" pitchFamily="34" charset="0"/>
                <a:cs typeface="Times New Roman" panose="02020603050405020304" pitchFamily="18" charset="0"/>
              </a:rPr>
              <a:t> </a:t>
            </a:r>
            <a:r>
              <a:rPr lang="nl-NL" sz="2400">
                <a:effectLst/>
                <a:latin typeface="Calibri" panose="020F0502020204030204" pitchFamily="34" charset="0"/>
                <a:ea typeface="Calibri" panose="020F0502020204030204" pitchFamily="34" charset="0"/>
                <a:cs typeface="Times New Roman" panose="02020603050405020304" pitchFamily="18" charset="0"/>
              </a:rPr>
              <a:t>door hernieuwbare energiebronnen, zoals zonne-energie, windenergie, waterkrachtenergie, etcetera. Leg jouw redenering uit. Welke aannames heb jij gedaan?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r>
              <a:rPr lang="nl-NL" sz="2400">
                <a:effectLst/>
                <a:latin typeface="Calibri" panose="020F0502020204030204" pitchFamily="34" charset="0"/>
                <a:ea typeface="Calibri" panose="020F0502020204030204" pitchFamily="34" charset="0"/>
                <a:cs typeface="Times New Roman" panose="02020603050405020304" pitchFamily="18" charset="0"/>
              </a:rPr>
              <a:t>b) Vergelijk jouw schatting met die van een andere leerling. Verschillen jullie aannames veel? Vergelijk ook jullie redeneringen, hebben jullie andere aannames gedaan?</a:t>
            </a:r>
            <a:endParaRPr lang="en-NL" sz="2400">
              <a:effectLst/>
              <a:latin typeface="Calibri" panose="020F0502020204030204" pitchFamily="34" charset="0"/>
              <a:ea typeface="Calibri" panose="020F0502020204030204" pitchFamily="34" charset="0"/>
              <a:cs typeface="Times New Roman" panose="02020603050405020304" pitchFamily="18" charset="0"/>
            </a:endParaRPr>
          </a:p>
          <a:p>
            <a:r>
              <a:rPr lang="nl-NL" sz="2400">
                <a:effectLst/>
                <a:latin typeface="Calibri" panose="020F0502020204030204" pitchFamily="34" charset="0"/>
                <a:ea typeface="Calibri" panose="020F0502020204030204" pitchFamily="34" charset="0"/>
                <a:cs typeface="Times New Roman" panose="02020603050405020304" pitchFamily="18" charset="0"/>
              </a:rPr>
              <a:t>c) Zoek op het internet de energiemix op van Nederland. Vergelijk jullie schattingen met deze data. Zaten jullie schattingen in de buurt van de werkelijke data</a:t>
            </a:r>
            <a:endParaRPr lang="en-GB" sz="440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Module 1: </a:t>
            </a:r>
            <a:r>
              <a:rPr lang="en-US" dirty="0" err="1"/>
              <a:t>Fusie</a:t>
            </a:r>
            <a:r>
              <a:rPr lang="en-US" dirty="0"/>
              <a:t> Basis</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3</a:t>
            </a:fld>
            <a:endParaRPr lang="en-GB"/>
          </a:p>
        </p:txBody>
      </p:sp>
    </p:spTree>
    <p:extLst>
      <p:ext uri="{BB962C8B-B14F-4D97-AF65-F5344CB8AC3E}">
        <p14:creationId xmlns:p14="http://schemas.microsoft.com/office/powerpoint/2010/main" val="109988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3742-4314-4C9D-8916-F0057773ABB5}"/>
              </a:ext>
            </a:extLst>
          </p:cNvPr>
          <p:cNvSpPr>
            <a:spLocks noGrp="1"/>
          </p:cNvSpPr>
          <p:nvPr>
            <p:ph type="title"/>
          </p:nvPr>
        </p:nvSpPr>
        <p:spPr/>
        <p:txBody>
          <a:bodyPr/>
          <a:lstStyle/>
          <a:p>
            <a:r>
              <a:rPr lang="en-US"/>
              <a:t>1.4 </a:t>
            </a:r>
            <a:r>
              <a:rPr lang="en-US" err="1"/>
              <a:t>Een</a:t>
            </a:r>
            <a:r>
              <a:rPr lang="en-US"/>
              <a:t> </a:t>
            </a:r>
            <a:r>
              <a:rPr lang="en-US" err="1"/>
              <a:t>fusiereactor</a:t>
            </a:r>
            <a:r>
              <a:rPr lang="en-US"/>
              <a:t> </a:t>
            </a:r>
            <a:r>
              <a:rPr lang="en-US" err="1"/>
              <a:t>maken</a:t>
            </a:r>
            <a:endParaRPr lang="en-GB"/>
          </a:p>
        </p:txBody>
      </p:sp>
      <p:sp>
        <p:nvSpPr>
          <p:cNvPr id="3" name="Content Placeholder 2">
            <a:extLst>
              <a:ext uri="{FF2B5EF4-FFF2-40B4-BE49-F238E27FC236}">
                <a16:creationId xmlns:a16="http://schemas.microsoft.com/office/drawing/2014/main" id="{59855761-9F7F-47AE-8906-8C1ED1B1F0E9}"/>
              </a:ext>
            </a:extLst>
          </p:cNvPr>
          <p:cNvSpPr>
            <a:spLocks noGrp="1"/>
          </p:cNvSpPr>
          <p:nvPr>
            <p:ph idx="1"/>
          </p:nvPr>
        </p:nvSpPr>
        <p:spPr/>
        <p:txBody>
          <a:bodyPr/>
          <a:lstStyle/>
          <a:p>
            <a:r>
              <a:rPr lang="en-US" sz="2800" err="1"/>
              <a:t>Magnetisch</a:t>
            </a:r>
            <a:r>
              <a:rPr lang="en-US" sz="2800"/>
              <a:t> </a:t>
            </a:r>
            <a:r>
              <a:rPr lang="en-US" sz="2800" err="1"/>
              <a:t>opgesloten</a:t>
            </a:r>
            <a:r>
              <a:rPr lang="en-US" sz="2800"/>
              <a:t> </a:t>
            </a:r>
            <a:r>
              <a:rPr lang="en-US" sz="2800" err="1"/>
              <a:t>fusie</a:t>
            </a:r>
            <a:endParaRPr lang="en-US" sz="2800">
              <a:solidFill>
                <a:schemeClr val="bg1"/>
              </a:solidFill>
            </a:endParaRPr>
          </a:p>
          <a:p>
            <a:pPr marL="914400" lvl="1" indent="-457200">
              <a:buFont typeface="+mj-lt"/>
              <a:buAutoNum type="arabicPeriod"/>
            </a:pPr>
            <a:r>
              <a:rPr lang="en-US" sz="2400" err="1">
                <a:solidFill>
                  <a:schemeClr val="bg1"/>
                </a:solidFill>
              </a:rPr>
              <a:t>Houdt</a:t>
            </a:r>
            <a:r>
              <a:rPr lang="en-US" sz="2400">
                <a:solidFill>
                  <a:schemeClr val="bg1"/>
                </a:solidFill>
              </a:rPr>
              <a:t> </a:t>
            </a:r>
            <a:r>
              <a:rPr lang="en-US" sz="2400" err="1">
                <a:solidFill>
                  <a:schemeClr val="bg1"/>
                </a:solidFill>
              </a:rPr>
              <a:t>een</a:t>
            </a:r>
            <a:r>
              <a:rPr lang="en-US" sz="2400">
                <a:solidFill>
                  <a:schemeClr val="bg1"/>
                </a:solidFill>
              </a:rPr>
              <a:t> plasma </a:t>
            </a:r>
            <a:r>
              <a:rPr lang="en-US" sz="2400" err="1">
                <a:solidFill>
                  <a:schemeClr val="bg1"/>
                </a:solidFill>
              </a:rPr>
              <a:t>opgesloten</a:t>
            </a:r>
            <a:r>
              <a:rPr lang="en-US" sz="2400">
                <a:solidFill>
                  <a:schemeClr val="bg1"/>
                </a:solidFill>
              </a:rPr>
              <a:t> met </a:t>
            </a:r>
            <a:r>
              <a:rPr lang="en-US" sz="2400" err="1">
                <a:solidFill>
                  <a:schemeClr val="bg1"/>
                </a:solidFill>
              </a:rPr>
              <a:t>een</a:t>
            </a:r>
            <a:br>
              <a:rPr lang="en-US" sz="2400">
                <a:solidFill>
                  <a:schemeClr val="bg1"/>
                </a:solidFill>
              </a:rPr>
            </a:br>
            <a:r>
              <a:rPr lang="en-US" sz="2400" err="1">
                <a:solidFill>
                  <a:schemeClr val="bg1"/>
                </a:solidFill>
              </a:rPr>
              <a:t>sterk</a:t>
            </a:r>
            <a:r>
              <a:rPr lang="en-US" sz="2400">
                <a:solidFill>
                  <a:schemeClr val="bg1"/>
                </a:solidFill>
              </a:rPr>
              <a:t> </a:t>
            </a:r>
            <a:r>
              <a:rPr lang="en-US" sz="2400" err="1">
                <a:solidFill>
                  <a:schemeClr val="bg1"/>
                </a:solidFill>
              </a:rPr>
              <a:t>magnetisch</a:t>
            </a:r>
            <a:r>
              <a:rPr lang="en-US" sz="2400">
                <a:solidFill>
                  <a:schemeClr val="bg1"/>
                </a:solidFill>
              </a:rPr>
              <a:t> veld</a:t>
            </a:r>
          </a:p>
          <a:p>
            <a:pPr marL="914400" lvl="1" indent="-457200">
              <a:buFont typeface="+mj-lt"/>
              <a:buAutoNum type="arabicPeriod"/>
            </a:pPr>
            <a:r>
              <a:rPr lang="en-US" sz="2400" err="1">
                <a:solidFill>
                  <a:schemeClr val="bg1"/>
                </a:solidFill>
              </a:rPr>
              <a:t>Verhit</a:t>
            </a:r>
            <a:r>
              <a:rPr lang="en-US" sz="2400">
                <a:solidFill>
                  <a:schemeClr val="bg1"/>
                </a:solidFill>
              </a:rPr>
              <a:t> het plasma tot </a:t>
            </a:r>
            <a:r>
              <a:rPr lang="en-US" sz="2400" err="1">
                <a:solidFill>
                  <a:schemeClr val="bg1"/>
                </a:solidFill>
              </a:rPr>
              <a:t>fusie</a:t>
            </a:r>
            <a:r>
              <a:rPr lang="en-US" sz="2400">
                <a:solidFill>
                  <a:schemeClr val="bg1"/>
                </a:solidFill>
              </a:rPr>
              <a:t>-</a:t>
            </a:r>
            <a:br>
              <a:rPr lang="en-US" sz="2400">
                <a:solidFill>
                  <a:schemeClr val="bg1"/>
                </a:solidFill>
              </a:rPr>
            </a:br>
            <a:r>
              <a:rPr lang="en-US" sz="2400" err="1">
                <a:solidFill>
                  <a:schemeClr val="bg1"/>
                </a:solidFill>
              </a:rPr>
              <a:t>omstandigheden</a:t>
            </a:r>
            <a:endParaRPr lang="en-US" sz="2400">
              <a:solidFill>
                <a:schemeClr val="bg1"/>
              </a:solidFill>
            </a:endParaRPr>
          </a:p>
          <a:p>
            <a:endParaRPr lang="en-US" sz="1400">
              <a:solidFill>
                <a:schemeClr val="bg1"/>
              </a:solidFill>
            </a:endParaRPr>
          </a:p>
          <a:p>
            <a:r>
              <a:rPr lang="en-US" sz="2800" err="1">
                <a:solidFill>
                  <a:schemeClr val="bg1"/>
                </a:solidFill>
              </a:rPr>
              <a:t>Meest</a:t>
            </a:r>
            <a:r>
              <a:rPr lang="en-US" sz="2800">
                <a:solidFill>
                  <a:schemeClr val="bg1"/>
                </a:solidFill>
              </a:rPr>
              <a:t> </a:t>
            </a:r>
            <a:r>
              <a:rPr lang="en-US" sz="2800" err="1">
                <a:solidFill>
                  <a:schemeClr val="bg1"/>
                </a:solidFill>
              </a:rPr>
              <a:t>gebruikte</a:t>
            </a:r>
            <a:r>
              <a:rPr lang="en-US" sz="2800">
                <a:solidFill>
                  <a:schemeClr val="bg1"/>
                </a:solidFill>
              </a:rPr>
              <a:t> type reactor: </a:t>
            </a:r>
          </a:p>
          <a:p>
            <a:r>
              <a:rPr lang="en-US" sz="2800">
                <a:solidFill>
                  <a:srgbClr val="F36F2C"/>
                </a:solidFill>
              </a:rPr>
              <a:t>Tokamak</a:t>
            </a:r>
          </a:p>
          <a:p>
            <a:r>
              <a:rPr lang="en-US" sz="2400" b="0" i="0" u="none" strike="noStrike" baseline="0" err="1">
                <a:solidFill>
                  <a:schemeClr val="bg1"/>
                </a:solidFill>
              </a:rPr>
              <a:t>Russisch</a:t>
            </a:r>
            <a:r>
              <a:rPr lang="en-US" sz="2400" b="0" i="0" u="none" strike="noStrike" baseline="0">
                <a:solidFill>
                  <a:schemeClr val="bg1"/>
                </a:solidFill>
              </a:rPr>
              <a:t>: </a:t>
            </a:r>
            <a:br>
              <a:rPr lang="en-US" sz="2400" b="0" i="0" u="none" strike="noStrike" baseline="0">
                <a:solidFill>
                  <a:schemeClr val="bg1"/>
                </a:solidFill>
              </a:rPr>
            </a:br>
            <a:r>
              <a:rPr lang="en-US" sz="2400" b="0" i="0" u="none" strike="noStrike" baseline="0">
                <a:solidFill>
                  <a:schemeClr val="bg1"/>
                </a:solidFill>
              </a:rPr>
              <a:t>“</a:t>
            </a:r>
            <a:r>
              <a:rPr lang="nl-NL" sz="2400" err="1">
                <a:solidFill>
                  <a:schemeClr val="bg1"/>
                </a:solidFill>
              </a:rPr>
              <a:t>toroïdische</a:t>
            </a:r>
            <a:r>
              <a:rPr lang="nl-NL" sz="2400">
                <a:solidFill>
                  <a:schemeClr val="bg1"/>
                </a:solidFill>
              </a:rPr>
              <a:t> kamer met magnetische spoelen</a:t>
            </a:r>
            <a:r>
              <a:rPr lang="en-US" sz="2400" b="0" i="0" u="none" strike="noStrike" baseline="0">
                <a:solidFill>
                  <a:schemeClr val="bg1"/>
                </a:solidFill>
              </a:rPr>
              <a:t>” </a:t>
            </a:r>
            <a:endParaRPr lang="en-GB" sz="2400">
              <a:solidFill>
                <a:schemeClr val="bg1"/>
              </a:solidFill>
            </a:endParaRPr>
          </a:p>
        </p:txBody>
      </p:sp>
      <p:sp>
        <p:nvSpPr>
          <p:cNvPr id="4" name="Footer Placeholder 3">
            <a:extLst>
              <a:ext uri="{FF2B5EF4-FFF2-40B4-BE49-F238E27FC236}">
                <a16:creationId xmlns:a16="http://schemas.microsoft.com/office/drawing/2014/main" id="{7D137938-CF94-4469-BDED-0F59891D22AC}"/>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5C1788E4-7EB9-4F0A-8496-8CC80A4522A0}"/>
              </a:ext>
            </a:extLst>
          </p:cNvPr>
          <p:cNvSpPr>
            <a:spLocks noGrp="1"/>
          </p:cNvSpPr>
          <p:nvPr>
            <p:ph type="sldNum" sz="quarter" idx="12"/>
          </p:nvPr>
        </p:nvSpPr>
        <p:spPr/>
        <p:txBody>
          <a:bodyPr/>
          <a:lstStyle/>
          <a:p>
            <a:fld id="{607FDA0D-75C2-4509-B589-D4A45AB8915E}" type="slidenum">
              <a:rPr lang="en-GB" smtClean="0"/>
              <a:t>30</a:t>
            </a:fld>
            <a:endParaRPr lang="en-GB"/>
          </a:p>
        </p:txBody>
      </p:sp>
      <p:pic>
        <p:nvPicPr>
          <p:cNvPr id="8" name="Picture 7" descr="A picture containing light, night sky&#10;&#10;Description automatically generated">
            <a:extLst>
              <a:ext uri="{FF2B5EF4-FFF2-40B4-BE49-F238E27FC236}">
                <a16:creationId xmlns:a16="http://schemas.microsoft.com/office/drawing/2014/main" id="{6914794D-C484-4A96-8B52-729F2038FD2C}"/>
              </a:ext>
            </a:extLst>
          </p:cNvPr>
          <p:cNvPicPr>
            <a:picLocks noChangeAspect="1"/>
          </p:cNvPicPr>
          <p:nvPr/>
        </p:nvPicPr>
        <p:blipFill rotWithShape="1">
          <a:blip r:embed="rId2">
            <a:extLst>
              <a:ext uri="{28A0092B-C50C-407E-A947-70E740481C1C}">
                <a14:useLocalDpi xmlns:a14="http://schemas.microsoft.com/office/drawing/2010/main" val="0"/>
              </a:ext>
            </a:extLst>
          </a:blip>
          <a:srcRect l="11479" r="9077"/>
          <a:stretch/>
        </p:blipFill>
        <p:spPr>
          <a:xfrm>
            <a:off x="7440640" y="1690688"/>
            <a:ext cx="4426239" cy="4178618"/>
          </a:xfrm>
          <a:prstGeom prst="rect">
            <a:avLst/>
          </a:prstGeom>
          <a:ln w="19050">
            <a:solidFill>
              <a:srgbClr val="F36F2C"/>
            </a:solidFill>
          </a:ln>
        </p:spPr>
      </p:pic>
      <p:sp>
        <p:nvSpPr>
          <p:cNvPr id="9" name="TextBox 8">
            <a:extLst>
              <a:ext uri="{FF2B5EF4-FFF2-40B4-BE49-F238E27FC236}">
                <a16:creationId xmlns:a16="http://schemas.microsoft.com/office/drawing/2014/main" id="{FB320D45-D0E6-44EF-ADE9-64077B2AB948}"/>
              </a:ext>
            </a:extLst>
          </p:cNvPr>
          <p:cNvSpPr txBox="1"/>
          <p:nvPr/>
        </p:nvSpPr>
        <p:spPr>
          <a:xfrm>
            <a:off x="7440640" y="6044108"/>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MAST (Mega Ampere Spherical Tokamak) | Source: CCFE</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26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A9E2-C390-4E3F-BE49-BE18FFF17EB2}"/>
              </a:ext>
            </a:extLst>
          </p:cNvPr>
          <p:cNvSpPr>
            <a:spLocks noGrp="1"/>
          </p:cNvSpPr>
          <p:nvPr>
            <p:ph type="title"/>
          </p:nvPr>
        </p:nvSpPr>
        <p:spPr/>
        <p:txBody>
          <a:bodyPr/>
          <a:lstStyle/>
          <a:p>
            <a:r>
              <a:rPr lang="en-US"/>
              <a:t>De tokamak</a:t>
            </a:r>
            <a:endParaRPr lang="en-GB"/>
          </a:p>
        </p:txBody>
      </p:sp>
      <p:sp>
        <p:nvSpPr>
          <p:cNvPr id="3" name="Content Placeholder 2">
            <a:extLst>
              <a:ext uri="{FF2B5EF4-FFF2-40B4-BE49-F238E27FC236}">
                <a16:creationId xmlns:a16="http://schemas.microsoft.com/office/drawing/2014/main" id="{912C1338-C407-46F2-8A0D-FBB2FD016EEF}"/>
              </a:ext>
            </a:extLst>
          </p:cNvPr>
          <p:cNvSpPr>
            <a:spLocks noGrp="1"/>
          </p:cNvSpPr>
          <p:nvPr>
            <p:ph idx="1"/>
          </p:nvPr>
        </p:nvSpPr>
        <p:spPr/>
        <p:txBody>
          <a:bodyPr/>
          <a:lstStyle/>
          <a:p>
            <a:r>
              <a:rPr lang="en-GB" sz="3200">
                <a:cs typeface="Calibri"/>
              </a:rPr>
              <a:t>Donut-</a:t>
            </a:r>
            <a:r>
              <a:rPr lang="en-GB" sz="3200" err="1">
                <a:cs typeface="Calibri"/>
              </a:rPr>
              <a:t>vormig</a:t>
            </a:r>
            <a:r>
              <a:rPr lang="en-GB" sz="3200">
                <a:cs typeface="Calibri"/>
              </a:rPr>
              <a:t> (torus)</a:t>
            </a:r>
            <a:endParaRPr lang="en-US" sz="2400">
              <a:ea typeface="+mn-lt"/>
              <a:cs typeface="+mn-lt"/>
            </a:endParaRPr>
          </a:p>
          <a:p>
            <a:pPr lvl="1"/>
            <a:r>
              <a:rPr lang="en-GB" sz="2400">
                <a:ea typeface="+mn-lt"/>
                <a:cs typeface="+mn-lt"/>
              </a:rPr>
              <a:t>In de donut: </a:t>
            </a:r>
            <a:r>
              <a:rPr lang="en-GB" sz="2400">
                <a:solidFill>
                  <a:srgbClr val="F36F2C"/>
                </a:solidFill>
                <a:ea typeface="+mn-lt"/>
                <a:cs typeface="+mn-lt"/>
              </a:rPr>
              <a:t>plasma</a:t>
            </a:r>
          </a:p>
          <a:p>
            <a:pPr lvl="1"/>
            <a:r>
              <a:rPr lang="en-GB" sz="2400">
                <a:ea typeface="+mn-lt"/>
                <a:cs typeface="+mn-lt"/>
              </a:rPr>
              <a:t>Buiten de donut: </a:t>
            </a:r>
            <a:br>
              <a:rPr lang="en-GB" sz="2400">
                <a:ea typeface="+mn-lt"/>
                <a:cs typeface="+mn-lt"/>
              </a:rPr>
            </a:br>
            <a:r>
              <a:rPr lang="en-GB" sz="2400" err="1">
                <a:solidFill>
                  <a:srgbClr val="F36F2C"/>
                </a:solidFill>
                <a:ea typeface="+mn-lt"/>
                <a:cs typeface="+mn-lt"/>
              </a:rPr>
              <a:t>magnetische</a:t>
            </a:r>
            <a:r>
              <a:rPr lang="en-GB" sz="2400">
                <a:solidFill>
                  <a:srgbClr val="F36F2C"/>
                </a:solidFill>
                <a:ea typeface="+mn-lt"/>
                <a:cs typeface="+mn-lt"/>
              </a:rPr>
              <a:t> </a:t>
            </a:r>
            <a:r>
              <a:rPr lang="en-GB" sz="2400" err="1">
                <a:solidFill>
                  <a:srgbClr val="F36F2C"/>
                </a:solidFill>
                <a:ea typeface="+mn-lt"/>
                <a:cs typeface="+mn-lt"/>
              </a:rPr>
              <a:t>spoelen</a:t>
            </a:r>
            <a:r>
              <a:rPr lang="en-GB" sz="2400">
                <a:solidFill>
                  <a:srgbClr val="F36F2C"/>
                </a:solidFill>
                <a:ea typeface="+mn-lt"/>
                <a:cs typeface="+mn-lt"/>
              </a:rPr>
              <a:t> </a:t>
            </a:r>
            <a:endParaRPr lang="en-US" sz="2400">
              <a:solidFill>
                <a:srgbClr val="F36F2C"/>
              </a:solidFill>
              <a:ea typeface="+mn-lt"/>
              <a:cs typeface="+mn-lt"/>
            </a:endParaRPr>
          </a:p>
          <a:p>
            <a:endParaRPr lang="en-GB" sz="1100">
              <a:ea typeface="+mn-lt"/>
              <a:cs typeface="+mn-lt"/>
            </a:endParaRPr>
          </a:p>
          <a:p>
            <a:r>
              <a:rPr lang="en-GB" sz="3200" err="1">
                <a:solidFill>
                  <a:schemeClr val="bg1"/>
                </a:solidFill>
                <a:ea typeface="+mn-lt"/>
                <a:cs typeface="+mn-lt"/>
              </a:rPr>
              <a:t>Geometrie</a:t>
            </a:r>
            <a:endParaRPr lang="en-GB" sz="3200">
              <a:solidFill>
                <a:schemeClr val="bg1"/>
              </a:solidFill>
              <a:ea typeface="+mn-lt"/>
              <a:cs typeface="+mn-lt"/>
            </a:endParaRPr>
          </a:p>
          <a:p>
            <a:pPr lvl="1"/>
            <a:r>
              <a:rPr lang="en-GB" sz="2400" err="1">
                <a:ea typeface="+mn-lt"/>
                <a:cs typeface="+mn-lt"/>
              </a:rPr>
              <a:t>hoofdradius</a:t>
            </a:r>
            <a:r>
              <a:rPr lang="en-GB" sz="2400">
                <a:ea typeface="+mn-lt"/>
                <a:cs typeface="+mn-lt"/>
              </a:rPr>
              <a:t> R</a:t>
            </a:r>
          </a:p>
          <a:p>
            <a:pPr lvl="1"/>
            <a:r>
              <a:rPr lang="en-GB" sz="2400" err="1">
                <a:ea typeface="+mn-lt"/>
                <a:cs typeface="+mn-lt"/>
              </a:rPr>
              <a:t>bijradius</a:t>
            </a:r>
            <a:r>
              <a:rPr lang="en-GB" sz="2400">
                <a:ea typeface="+mn-lt"/>
                <a:cs typeface="+mn-lt"/>
              </a:rPr>
              <a:t> a</a:t>
            </a:r>
          </a:p>
          <a:p>
            <a:pPr lvl="1"/>
            <a:r>
              <a:rPr lang="en-GB" sz="2400" err="1">
                <a:ea typeface="+mn-lt"/>
                <a:cs typeface="+mn-lt"/>
              </a:rPr>
              <a:t>poloïdale</a:t>
            </a:r>
            <a:r>
              <a:rPr lang="en-GB" sz="2400">
                <a:ea typeface="+mn-lt"/>
                <a:cs typeface="+mn-lt"/>
              </a:rPr>
              <a:t> </a:t>
            </a:r>
            <a:r>
              <a:rPr lang="en-GB" sz="2400" err="1">
                <a:ea typeface="+mn-lt"/>
                <a:cs typeface="+mn-lt"/>
              </a:rPr>
              <a:t>hoek</a:t>
            </a:r>
            <a:r>
              <a:rPr lang="en-GB" sz="2400">
                <a:ea typeface="+mn-lt"/>
                <a:cs typeface="+mn-lt"/>
              </a:rPr>
              <a:t> θ (theta)</a:t>
            </a:r>
          </a:p>
          <a:p>
            <a:pPr lvl="1"/>
            <a:r>
              <a:rPr lang="en-GB" sz="2400" err="1">
                <a:ea typeface="+mn-lt"/>
                <a:cs typeface="+mn-lt"/>
              </a:rPr>
              <a:t>toroïdale</a:t>
            </a:r>
            <a:r>
              <a:rPr lang="en-GB" sz="2400">
                <a:ea typeface="+mn-lt"/>
                <a:cs typeface="+mn-lt"/>
              </a:rPr>
              <a:t> </a:t>
            </a:r>
            <a:r>
              <a:rPr lang="en-GB" sz="2400" err="1">
                <a:ea typeface="+mn-lt"/>
                <a:cs typeface="+mn-lt"/>
              </a:rPr>
              <a:t>hoek</a:t>
            </a:r>
            <a:r>
              <a:rPr lang="en-GB" sz="2400">
                <a:ea typeface="+mn-lt"/>
                <a:cs typeface="+mn-lt"/>
              </a:rPr>
              <a:t> φ (phi)</a:t>
            </a:r>
            <a:endParaRPr lang="en-GB" sz="2400">
              <a:solidFill>
                <a:srgbClr val="000000"/>
              </a:solidFill>
              <a:ea typeface="+mn-lt"/>
              <a:cs typeface="+mn-lt"/>
            </a:endParaRPr>
          </a:p>
          <a:p>
            <a:endParaRPr lang="en-GB"/>
          </a:p>
        </p:txBody>
      </p:sp>
      <p:sp>
        <p:nvSpPr>
          <p:cNvPr id="4" name="Footer Placeholder 3">
            <a:extLst>
              <a:ext uri="{FF2B5EF4-FFF2-40B4-BE49-F238E27FC236}">
                <a16:creationId xmlns:a16="http://schemas.microsoft.com/office/drawing/2014/main" id="{ABD1BAF9-AA98-4B6C-9DCF-146B5EC317C1}"/>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9C0AFC9A-39C5-4634-83F6-9FFC2AA19C9A}"/>
              </a:ext>
            </a:extLst>
          </p:cNvPr>
          <p:cNvSpPr>
            <a:spLocks noGrp="1"/>
          </p:cNvSpPr>
          <p:nvPr>
            <p:ph type="sldNum" sz="quarter" idx="12"/>
          </p:nvPr>
        </p:nvSpPr>
        <p:spPr/>
        <p:txBody>
          <a:bodyPr/>
          <a:lstStyle/>
          <a:p>
            <a:fld id="{607FDA0D-75C2-4509-B589-D4A45AB8915E}" type="slidenum">
              <a:rPr lang="en-GB" smtClean="0"/>
              <a:t>31</a:t>
            </a:fld>
            <a:endParaRPr lang="en-GB"/>
          </a:p>
        </p:txBody>
      </p:sp>
      <p:pic>
        <p:nvPicPr>
          <p:cNvPr id="7" name="Picture 6" descr="Donuts">
            <a:extLst>
              <a:ext uri="{FF2B5EF4-FFF2-40B4-BE49-F238E27FC236}">
                <a16:creationId xmlns:a16="http://schemas.microsoft.com/office/drawing/2014/main" id="{363D12C9-AFF5-4B85-AB8D-0208394B8C88}"/>
              </a:ext>
            </a:extLst>
          </p:cNvPr>
          <p:cNvPicPr>
            <a:picLocks noChangeAspect="1"/>
          </p:cNvPicPr>
          <p:nvPr/>
        </p:nvPicPr>
        <p:blipFill rotWithShape="1">
          <a:blip r:embed="rId2">
            <a:extLst>
              <a:ext uri="{28A0092B-C50C-407E-A947-70E740481C1C}">
                <a14:useLocalDpi xmlns:a14="http://schemas.microsoft.com/office/drawing/2010/main" val="0"/>
              </a:ext>
            </a:extLst>
          </a:blip>
          <a:srcRect l="23385" r="8173"/>
          <a:stretch/>
        </p:blipFill>
        <p:spPr>
          <a:xfrm flipV="1">
            <a:off x="5961529" y="-20321"/>
            <a:ext cx="6230471" cy="6067425"/>
          </a:xfrm>
          <a:prstGeom prst="rect">
            <a:avLst/>
          </a:prstGeom>
          <a:ln w="19050">
            <a:solidFill>
              <a:srgbClr val="F36F2C"/>
            </a:solidFill>
          </a:ln>
        </p:spPr>
      </p:pic>
      <p:pic>
        <p:nvPicPr>
          <p:cNvPr id="13" name="Picture 12" descr="A picture containing text&#10;&#10;Description automatically generated">
            <a:extLst>
              <a:ext uri="{FF2B5EF4-FFF2-40B4-BE49-F238E27FC236}">
                <a16:creationId xmlns:a16="http://schemas.microsoft.com/office/drawing/2014/main" id="{909B5FA7-B5C4-4B22-BF10-8C988AB543F6}"/>
              </a:ext>
            </a:extLst>
          </p:cNvPr>
          <p:cNvPicPr>
            <a:picLocks noChangeAspect="1"/>
          </p:cNvPicPr>
          <p:nvPr/>
        </p:nvPicPr>
        <p:blipFill rotWithShape="1">
          <a:blip r:embed="rId3">
            <a:extLst>
              <a:ext uri="{28A0092B-C50C-407E-A947-70E740481C1C}">
                <a14:useLocalDpi xmlns:a14="http://schemas.microsoft.com/office/drawing/2010/main" val="0"/>
              </a:ext>
            </a:extLst>
          </a:blip>
          <a:srcRect l="44367"/>
          <a:stretch/>
        </p:blipFill>
        <p:spPr>
          <a:xfrm>
            <a:off x="5831840" y="3187046"/>
            <a:ext cx="3828719" cy="2707659"/>
          </a:xfrm>
          <a:prstGeom prst="rect">
            <a:avLst/>
          </a:prstGeom>
        </p:spPr>
      </p:pic>
      <p:sp>
        <p:nvSpPr>
          <p:cNvPr id="16" name="TextBox 15">
            <a:extLst>
              <a:ext uri="{FF2B5EF4-FFF2-40B4-BE49-F238E27FC236}">
                <a16:creationId xmlns:a16="http://schemas.microsoft.com/office/drawing/2014/main" id="{981795F9-744D-4A18-AEB9-780B5A75256A}"/>
              </a:ext>
            </a:extLst>
          </p:cNvPr>
          <p:cNvSpPr txBox="1"/>
          <p:nvPr/>
        </p:nvSpPr>
        <p:spPr>
          <a:xfrm>
            <a:off x="9804400" y="6033313"/>
            <a:ext cx="2387600" cy="276999"/>
          </a:xfrm>
          <a:prstGeom prst="rect">
            <a:avLst/>
          </a:prstGeom>
          <a:noFill/>
        </p:spPr>
        <p:txBody>
          <a:bodyPr wrap="square">
            <a:spAutoFit/>
          </a:bodyPr>
          <a:lstStyle/>
          <a:p>
            <a:pPr algn="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a:t>
            </a:r>
            <a:r>
              <a:rPr lang="en-US" sz="1200" err="1">
                <a:solidFill>
                  <a:srgbClr val="F36F2C"/>
                </a:solidFill>
                <a:latin typeface="Tahoma" panose="020B0604030504040204" pitchFamily="34" charset="0"/>
                <a:ea typeface="Tahoma" panose="020B0604030504040204" pitchFamily="34" charset="0"/>
                <a:cs typeface="Tahoma" panose="020B0604030504040204" pitchFamily="34" charset="0"/>
              </a:rPr>
              <a:t>Powerpoint</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stock image</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124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04B4-FDF1-4EE0-9ED0-7E201E32E572}"/>
              </a:ext>
            </a:extLst>
          </p:cNvPr>
          <p:cNvSpPr>
            <a:spLocks noGrp="1"/>
          </p:cNvSpPr>
          <p:nvPr>
            <p:ph type="title"/>
          </p:nvPr>
        </p:nvSpPr>
        <p:spPr/>
        <p:txBody>
          <a:bodyPr/>
          <a:lstStyle/>
          <a:p>
            <a:r>
              <a:rPr lang="en-US" err="1"/>
              <a:t>Klassikale</a:t>
            </a:r>
            <a:r>
              <a:rPr lang="en-US"/>
              <a:t> </a:t>
            </a:r>
            <a:r>
              <a:rPr lang="en-US" err="1"/>
              <a:t>opdracht</a:t>
            </a:r>
            <a:r>
              <a:rPr lang="en-US"/>
              <a:t> 1.5</a:t>
            </a:r>
            <a:endParaRPr lang="en-GB"/>
          </a:p>
        </p:txBody>
      </p:sp>
      <p:sp>
        <p:nvSpPr>
          <p:cNvPr id="3" name="Content Placeholder 2">
            <a:extLst>
              <a:ext uri="{FF2B5EF4-FFF2-40B4-BE49-F238E27FC236}">
                <a16:creationId xmlns:a16="http://schemas.microsoft.com/office/drawing/2014/main" id="{8ED7EC35-1E29-4DD3-BC79-78F089FAF0BC}"/>
              </a:ext>
            </a:extLst>
          </p:cNvPr>
          <p:cNvSpPr>
            <a:spLocks noGrp="1"/>
          </p:cNvSpPr>
          <p:nvPr>
            <p:ph idx="1"/>
          </p:nvPr>
        </p:nvSpPr>
        <p:spPr/>
        <p:txBody>
          <a:bodyPr/>
          <a:lstStyle/>
          <a:p>
            <a:pPr>
              <a:buNone/>
            </a:pPr>
            <a:endParaRPr lang="en-GB" sz="2000">
              <a:ea typeface="+mn-lt"/>
              <a:cs typeface="+mn-lt"/>
            </a:endParaRPr>
          </a:p>
          <a:p>
            <a:pPr>
              <a:buNone/>
            </a:pPr>
            <a:endParaRPr lang="en-GB" sz="2000">
              <a:ea typeface="+mn-lt"/>
              <a:cs typeface="+mn-lt"/>
            </a:endParaRPr>
          </a:p>
          <a:p>
            <a:pPr>
              <a:buNone/>
            </a:pPr>
            <a:endParaRPr lang="en-GB" sz="1800" b="1">
              <a:ea typeface="+mn-lt"/>
              <a:cs typeface="+mn-lt"/>
            </a:endParaRPr>
          </a:p>
          <a:p>
            <a:pPr marL="342900" indent="-342900">
              <a:buFont typeface="+mj-lt"/>
              <a:buAutoNum type="alphaLcParenR"/>
            </a:pPr>
            <a:r>
              <a:rPr lang="nl-NL" sz="2000">
                <a:ea typeface="+mn-lt"/>
                <a:cs typeface="+mn-lt"/>
              </a:rPr>
              <a:t>Schets een torus met een grote hoofdradius, maar een kleine </a:t>
            </a:r>
            <a:r>
              <a:rPr lang="nl-NL" sz="2000" err="1">
                <a:ea typeface="+mn-lt"/>
                <a:cs typeface="+mn-lt"/>
              </a:rPr>
              <a:t>bijradius</a:t>
            </a:r>
            <a:r>
              <a:rPr lang="nl-NL" sz="2000">
                <a:ea typeface="+mn-lt"/>
                <a:cs typeface="+mn-lt"/>
              </a:rPr>
              <a:t>. Hoe ziet dit er uit?</a:t>
            </a:r>
          </a:p>
          <a:p>
            <a:pPr marL="342900" indent="-342900">
              <a:buFont typeface="+mj-lt"/>
              <a:buAutoNum type="alphaLcParenR"/>
            </a:pPr>
            <a:r>
              <a:rPr lang="nl-NL" sz="2000">
                <a:ea typeface="+mn-lt"/>
                <a:cs typeface="+mn-lt"/>
              </a:rPr>
              <a:t>Schets een torus met een kleine hoofdradius, maar een grote </a:t>
            </a:r>
            <a:r>
              <a:rPr lang="nl-NL" sz="2000" err="1">
                <a:ea typeface="+mn-lt"/>
                <a:cs typeface="+mn-lt"/>
              </a:rPr>
              <a:t>bijradius</a:t>
            </a:r>
            <a:r>
              <a:rPr lang="nl-NL" sz="2000">
                <a:ea typeface="+mn-lt"/>
                <a:cs typeface="+mn-lt"/>
              </a:rPr>
              <a:t>. Waarom is dit moeilijk om te tekenen?</a:t>
            </a:r>
          </a:p>
          <a:p>
            <a:pPr marL="342900" indent="-342900">
              <a:buFont typeface="+mj-lt"/>
              <a:buAutoNum type="alphaLcParenR"/>
            </a:pPr>
            <a:r>
              <a:rPr lang="nl-NL" sz="2000">
                <a:ea typeface="+mn-lt"/>
                <a:cs typeface="+mn-lt"/>
              </a:rPr>
              <a:t>Wat gebeurt er als de hoofdradius wordt verkleint, maar de </a:t>
            </a:r>
            <a:r>
              <a:rPr lang="nl-NL" sz="2000" err="1">
                <a:ea typeface="+mn-lt"/>
                <a:cs typeface="+mn-lt"/>
              </a:rPr>
              <a:t>bijradius</a:t>
            </a:r>
            <a:r>
              <a:rPr lang="nl-NL" sz="2000">
                <a:ea typeface="+mn-lt"/>
                <a:cs typeface="+mn-lt"/>
              </a:rPr>
              <a:t> groot blijft? Welke vorm blijft er uiteindelijk over?</a:t>
            </a:r>
          </a:p>
          <a:p>
            <a:pPr marL="342900" indent="-342900">
              <a:buFont typeface="+mj-lt"/>
              <a:buAutoNum type="alphaLcParenR"/>
            </a:pPr>
            <a:r>
              <a:rPr lang="nl-NL" sz="2000">
                <a:ea typeface="+mn-lt"/>
                <a:cs typeface="+mn-lt"/>
              </a:rPr>
              <a:t>Wat gebeurt er als de aspectverhouding veranderd?</a:t>
            </a:r>
          </a:p>
          <a:p>
            <a:pPr marL="342900" indent="-342900">
              <a:buFont typeface="+mj-lt"/>
              <a:buAutoNum type="alphaLcParenR"/>
            </a:pPr>
            <a:r>
              <a:rPr lang="nl-NL" sz="2000">
                <a:ea typeface="+mn-lt"/>
                <a:cs typeface="+mn-lt"/>
              </a:rPr>
              <a:t>Wat is de laagst mogelijke aspectverhouding voor een torus?</a:t>
            </a:r>
          </a:p>
          <a:p>
            <a:endParaRPr lang="en-GB"/>
          </a:p>
        </p:txBody>
      </p:sp>
      <p:sp>
        <p:nvSpPr>
          <p:cNvPr id="4" name="Footer Placeholder 3">
            <a:extLst>
              <a:ext uri="{FF2B5EF4-FFF2-40B4-BE49-F238E27FC236}">
                <a16:creationId xmlns:a16="http://schemas.microsoft.com/office/drawing/2014/main" id="{94B9A433-5B4A-4274-B40C-3C1C27B74D7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EA0F3CD4-B874-40AD-B5EC-E41D7A0E0945}"/>
              </a:ext>
            </a:extLst>
          </p:cNvPr>
          <p:cNvSpPr>
            <a:spLocks noGrp="1"/>
          </p:cNvSpPr>
          <p:nvPr>
            <p:ph type="sldNum" sz="quarter" idx="12"/>
          </p:nvPr>
        </p:nvSpPr>
        <p:spPr/>
        <p:txBody>
          <a:bodyPr/>
          <a:lstStyle/>
          <a:p>
            <a:fld id="{607FDA0D-75C2-4509-B589-D4A45AB8915E}" type="slidenum">
              <a:rPr lang="en-GB" smtClean="0"/>
              <a:t>32</a:t>
            </a:fld>
            <a:endParaRPr lang="en-GB"/>
          </a:p>
        </p:txBody>
      </p:sp>
      <p:sp>
        <p:nvSpPr>
          <p:cNvPr id="7" name="TextBox 6">
            <a:extLst>
              <a:ext uri="{FF2B5EF4-FFF2-40B4-BE49-F238E27FC236}">
                <a16:creationId xmlns:a16="http://schemas.microsoft.com/office/drawing/2014/main" id="{C97291F4-4F5C-40C0-AEEF-CFD16FFC3D32}"/>
              </a:ext>
            </a:extLst>
          </p:cNvPr>
          <p:cNvSpPr txBox="1"/>
          <p:nvPr/>
        </p:nvSpPr>
        <p:spPr>
          <a:xfrm>
            <a:off x="838200" y="1680528"/>
            <a:ext cx="10515600" cy="1015663"/>
          </a:xfrm>
          <a:prstGeom prst="rect">
            <a:avLst/>
          </a:prstGeom>
          <a:noFill/>
        </p:spPr>
        <p:txBody>
          <a:bodyPr wrap="square">
            <a:spAutoFit/>
          </a:bodyPr>
          <a:lstStyle/>
          <a:p>
            <a:pPr>
              <a:buNone/>
            </a:pPr>
            <a:r>
              <a:rPr lang="nl-NL" sz="2000">
                <a:solidFill>
                  <a:schemeClr val="bg1"/>
                </a:solidFill>
                <a:latin typeface="Tahoma" panose="020B0604030504040204" pitchFamily="34" charset="0"/>
                <a:ea typeface="Tahoma" panose="020B0604030504040204" pitchFamily="34" charset="0"/>
                <a:cs typeface="Tahoma" panose="020B0604030504040204" pitchFamily="34" charset="0"/>
              </a:rPr>
              <a:t>Verschillende tokamaks hebben verschillende </a:t>
            </a:r>
            <a:r>
              <a:rPr lang="nl-NL" sz="2000">
                <a:solidFill>
                  <a:srgbClr val="F36F2C"/>
                </a:solidFill>
                <a:latin typeface="Tahoma" panose="020B0604030504040204" pitchFamily="34" charset="0"/>
                <a:ea typeface="Tahoma" panose="020B0604030504040204" pitchFamily="34" charset="0"/>
                <a:cs typeface="Tahoma" panose="020B0604030504040204" pitchFamily="34" charset="0"/>
              </a:rPr>
              <a:t>aspectverhoudingen</a:t>
            </a:r>
            <a:r>
              <a:rPr lang="nl-NL" sz="2000">
                <a:solidFill>
                  <a:schemeClr val="bg1"/>
                </a:solidFill>
                <a:latin typeface="Tahoma" panose="020B0604030504040204" pitchFamily="34" charset="0"/>
                <a:ea typeface="Tahoma" panose="020B0604030504040204" pitchFamily="34" charset="0"/>
                <a:cs typeface="Tahoma" panose="020B0604030504040204" pitchFamily="34" charset="0"/>
              </a:rPr>
              <a:t>: de verhouding tussen de grote hoofdradius R en de kleine </a:t>
            </a:r>
            <a:r>
              <a:rPr lang="nl-NL" sz="2000" err="1">
                <a:solidFill>
                  <a:schemeClr val="bg1"/>
                </a:solidFill>
                <a:latin typeface="Tahoma" panose="020B0604030504040204" pitchFamily="34" charset="0"/>
                <a:ea typeface="Tahoma" panose="020B0604030504040204" pitchFamily="34" charset="0"/>
                <a:cs typeface="Tahoma" panose="020B0604030504040204" pitchFamily="34" charset="0"/>
              </a:rPr>
              <a:t>bijradius</a:t>
            </a:r>
            <a:r>
              <a:rPr lang="nl-NL" sz="2000">
                <a:solidFill>
                  <a:schemeClr val="bg1"/>
                </a:solidFill>
                <a:latin typeface="Tahoma" panose="020B0604030504040204" pitchFamily="34" charset="0"/>
                <a:ea typeface="Tahoma" panose="020B0604030504040204" pitchFamily="34" charset="0"/>
                <a:cs typeface="Tahoma" panose="020B0604030504040204" pitchFamily="34" charset="0"/>
              </a:rPr>
              <a:t> a. Hierdoor kan de vorm van tokamaks best verschillend. Laten wij verder kijken naar deze vormen.</a:t>
            </a:r>
            <a:endParaRPr lang="en-GB"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25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04B4-FDF1-4EE0-9ED0-7E201E32E572}"/>
              </a:ext>
            </a:extLst>
          </p:cNvPr>
          <p:cNvSpPr>
            <a:spLocks noGrp="1"/>
          </p:cNvSpPr>
          <p:nvPr>
            <p:ph type="title"/>
          </p:nvPr>
        </p:nvSpPr>
        <p:spPr/>
        <p:txBody>
          <a:bodyPr/>
          <a:lstStyle/>
          <a:p>
            <a:r>
              <a:rPr lang="en-US" err="1"/>
              <a:t>Klassikale</a:t>
            </a:r>
            <a:r>
              <a:rPr lang="en-US"/>
              <a:t> </a:t>
            </a:r>
            <a:r>
              <a:rPr lang="en-US" err="1"/>
              <a:t>opdracht</a:t>
            </a:r>
            <a:r>
              <a:rPr lang="en-US"/>
              <a:t> 1.5 – </a:t>
            </a:r>
            <a:r>
              <a:rPr lang="en-US" err="1"/>
              <a:t>antwoorden</a:t>
            </a:r>
            <a:endParaRPr lang="en-GB"/>
          </a:p>
        </p:txBody>
      </p:sp>
      <p:sp>
        <p:nvSpPr>
          <p:cNvPr id="3" name="Content Placeholder 2">
            <a:extLst>
              <a:ext uri="{FF2B5EF4-FFF2-40B4-BE49-F238E27FC236}">
                <a16:creationId xmlns:a16="http://schemas.microsoft.com/office/drawing/2014/main" id="{8ED7EC35-1E29-4DD3-BC79-78F089FAF0BC}"/>
              </a:ext>
            </a:extLst>
          </p:cNvPr>
          <p:cNvSpPr>
            <a:spLocks noGrp="1"/>
          </p:cNvSpPr>
          <p:nvPr>
            <p:ph idx="1"/>
          </p:nvPr>
        </p:nvSpPr>
        <p:spPr/>
        <p:txBody>
          <a:bodyPr vert="horz" lIns="91440" tIns="45720" rIns="91440" bIns="45720" rtlCol="0" anchor="t">
            <a:normAutofit/>
          </a:bodyPr>
          <a:lstStyle/>
          <a:p>
            <a:pPr marL="342900" indent="-342900">
              <a:buAutoNum type="alphaLcParenR"/>
            </a:pPr>
            <a:r>
              <a:rPr lang="en-US" sz="2400">
                <a:latin typeface="Tahoma"/>
                <a:ea typeface="Tahoma"/>
                <a:cs typeface="Tahoma"/>
              </a:rPr>
              <a:t>A</a:t>
            </a:r>
            <a:r>
              <a:rPr lang="en-GB" sz="2400">
                <a:latin typeface="Tahoma"/>
                <a:ea typeface="Tahoma"/>
                <a:cs typeface="Tahoma"/>
              </a:rPr>
              <a:t> doughnut</a:t>
            </a:r>
            <a:endParaRPr lang="en-US" sz="2400">
              <a:latin typeface="Tahoma"/>
              <a:ea typeface="Tahoma"/>
              <a:cs typeface="Tahoma"/>
            </a:endParaRPr>
          </a:p>
          <a:p>
            <a:pPr marL="342900" indent="-342900">
              <a:buAutoNum type="alphaLcParenR"/>
            </a:pPr>
            <a:r>
              <a:rPr lang="en-GB" sz="2400">
                <a:latin typeface="Tahoma"/>
                <a:ea typeface="Tahoma"/>
                <a:cs typeface="Tahoma"/>
              </a:rPr>
              <a:t>The doughnut becomes more spherical, the minor radius cannot be larger than the major radius (otherwise it is no longer a torus!)</a:t>
            </a:r>
          </a:p>
          <a:p>
            <a:pPr marL="342900" indent="-342900">
              <a:buAutoNum type="alphaLcParenR"/>
            </a:pPr>
            <a:r>
              <a:rPr lang="en-GB" sz="2400">
                <a:latin typeface="Tahoma"/>
                <a:ea typeface="Tahoma"/>
                <a:cs typeface="Tahoma"/>
              </a:rPr>
              <a:t>If we allow the minor radius to be larger than the major radius and take the limiting case we get a sphere </a:t>
            </a:r>
          </a:p>
          <a:p>
            <a:pPr marL="342900" indent="-342900">
              <a:buAutoNum type="alphaLcParenR"/>
            </a:pPr>
            <a:r>
              <a:rPr lang="en-GB" sz="2400">
                <a:latin typeface="Tahoma"/>
                <a:ea typeface="Tahoma"/>
                <a:cs typeface="Tahoma"/>
              </a:rPr>
              <a:t>The torus changes shape</a:t>
            </a:r>
          </a:p>
          <a:p>
            <a:pPr marL="342900" indent="-342900">
              <a:buAutoNum type="alphaLcParenR"/>
            </a:pPr>
            <a:r>
              <a:rPr lang="en-GB" sz="2400">
                <a:latin typeface="Tahoma"/>
                <a:ea typeface="Tahoma"/>
                <a:cs typeface="Tahoma"/>
              </a:rPr>
              <a:t>The minor radius cannot be larger than the major radius. If they are equal the aspect ratio is at its minimum, so aspect ratio = 1.</a:t>
            </a:r>
            <a:br>
              <a:rPr lang="en-GB" sz="2400">
                <a:latin typeface="Tahoma"/>
                <a:ea typeface="Tahoma"/>
                <a:cs typeface="Tahoma"/>
              </a:rPr>
            </a:br>
            <a:endParaRPr lang="en-GB" sz="2400">
              <a:latin typeface="Tahoma"/>
              <a:ea typeface="Tahoma"/>
              <a:cs typeface="Tahoma"/>
            </a:endParaRPr>
          </a:p>
          <a:p>
            <a:pPr marL="342900" indent="-342900">
              <a:buAutoNum type="alphaLcParenR"/>
            </a:pPr>
            <a:endParaRPr lang="en-GB" sz="2400">
              <a:latin typeface="Tahoma"/>
              <a:ea typeface="Tahoma"/>
              <a:cs typeface="Tahoma"/>
            </a:endParaRPr>
          </a:p>
          <a:p>
            <a:pPr marL="342900" indent="-342900">
              <a:buAutoNum type="alphaLcParenR"/>
            </a:pPr>
            <a:endParaRPr lang="en-GB" sz="2400">
              <a:latin typeface="Tahoma"/>
              <a:ea typeface="Tahoma"/>
              <a:cs typeface="Tahoma"/>
            </a:endParaRPr>
          </a:p>
        </p:txBody>
      </p:sp>
      <p:sp>
        <p:nvSpPr>
          <p:cNvPr id="4" name="Footer Placeholder 3">
            <a:extLst>
              <a:ext uri="{FF2B5EF4-FFF2-40B4-BE49-F238E27FC236}">
                <a16:creationId xmlns:a16="http://schemas.microsoft.com/office/drawing/2014/main" id="{94B9A433-5B4A-4274-B40C-3C1C27B74D7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EA0F3CD4-B874-40AD-B5EC-E41D7A0E0945}"/>
              </a:ext>
            </a:extLst>
          </p:cNvPr>
          <p:cNvSpPr>
            <a:spLocks noGrp="1"/>
          </p:cNvSpPr>
          <p:nvPr>
            <p:ph type="sldNum" sz="quarter" idx="12"/>
          </p:nvPr>
        </p:nvSpPr>
        <p:spPr/>
        <p:txBody>
          <a:bodyPr/>
          <a:lstStyle/>
          <a:p>
            <a:fld id="{607FDA0D-75C2-4509-B589-D4A45AB8915E}" type="slidenum">
              <a:rPr lang="en-GB" smtClean="0"/>
              <a:t>33</a:t>
            </a:fld>
            <a:endParaRPr lang="en-GB"/>
          </a:p>
        </p:txBody>
      </p:sp>
    </p:spTree>
    <p:extLst>
      <p:ext uri="{BB962C8B-B14F-4D97-AF65-F5344CB8AC3E}">
        <p14:creationId xmlns:p14="http://schemas.microsoft.com/office/powerpoint/2010/main" val="257489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A00-4D98-48CE-BFFA-6BBAB57699F4}"/>
              </a:ext>
            </a:extLst>
          </p:cNvPr>
          <p:cNvSpPr>
            <a:spLocks noGrp="1"/>
          </p:cNvSpPr>
          <p:nvPr>
            <p:ph type="title"/>
          </p:nvPr>
        </p:nvSpPr>
        <p:spPr/>
        <p:txBody>
          <a:bodyPr/>
          <a:lstStyle/>
          <a:p>
            <a:r>
              <a:rPr lang="en-US" err="1"/>
              <a:t>Klassikale</a:t>
            </a:r>
            <a:r>
              <a:rPr lang="en-US"/>
              <a:t> </a:t>
            </a:r>
            <a:r>
              <a:rPr lang="en-US" err="1"/>
              <a:t>opdracht</a:t>
            </a:r>
            <a:r>
              <a:rPr lang="en-US"/>
              <a:t> 1.6</a:t>
            </a:r>
            <a:endParaRPr lang="en-GB"/>
          </a:p>
        </p:txBody>
      </p:sp>
      <p:sp>
        <p:nvSpPr>
          <p:cNvPr id="3" name="Content Placeholder 2">
            <a:extLst>
              <a:ext uri="{FF2B5EF4-FFF2-40B4-BE49-F238E27FC236}">
                <a16:creationId xmlns:a16="http://schemas.microsoft.com/office/drawing/2014/main" id="{D5A27136-A681-407C-9CC0-7813FCE8F0B9}"/>
              </a:ext>
            </a:extLst>
          </p:cNvPr>
          <p:cNvSpPr>
            <a:spLocks noGrp="1"/>
          </p:cNvSpPr>
          <p:nvPr>
            <p:ph idx="1"/>
          </p:nvPr>
        </p:nvSpPr>
        <p:spPr/>
        <p:txBody>
          <a:bodyPr/>
          <a:lstStyle/>
          <a:p>
            <a:pPr marL="0" indent="0">
              <a:buNone/>
            </a:pPr>
            <a:r>
              <a:rPr lang="nl-NL" sz="2800">
                <a:ea typeface="+mn-lt"/>
                <a:cs typeface="+mn-lt"/>
              </a:rPr>
              <a:t>Zoals wij hebben gezien, zijn er twee richtingen in een torus te onderscheiden: de </a:t>
            </a:r>
            <a:r>
              <a:rPr lang="nl-NL" sz="2800" err="1">
                <a:ea typeface="+mn-lt"/>
                <a:cs typeface="+mn-lt"/>
              </a:rPr>
              <a:t>toroïdale</a:t>
            </a:r>
            <a:r>
              <a:rPr lang="nl-NL" sz="2800">
                <a:ea typeface="+mn-lt"/>
                <a:cs typeface="+mn-lt"/>
              </a:rPr>
              <a:t> en </a:t>
            </a:r>
            <a:r>
              <a:rPr lang="nl-NL" sz="2800" err="1">
                <a:ea typeface="+mn-lt"/>
                <a:cs typeface="+mn-lt"/>
              </a:rPr>
              <a:t>poloïdale</a:t>
            </a:r>
            <a:r>
              <a:rPr lang="nl-NL" sz="2800">
                <a:ea typeface="+mn-lt"/>
                <a:cs typeface="+mn-lt"/>
              </a:rPr>
              <a:t> richting. Deze kunnen verwarrend zijn, dus laten wij er verder naar kijken.</a:t>
            </a:r>
          </a:p>
          <a:p>
            <a:pPr marL="0" indent="0">
              <a:buNone/>
            </a:pPr>
            <a:r>
              <a:rPr lang="nl-NL" sz="2800">
                <a:ea typeface="+mn-lt"/>
                <a:cs typeface="+mn-lt"/>
              </a:rPr>
              <a:t>(a) Maak een schets van de twee mogelijke doorsnedes van een torus.</a:t>
            </a:r>
          </a:p>
          <a:p>
            <a:pPr marL="0" indent="0">
              <a:buNone/>
            </a:pPr>
            <a:r>
              <a:rPr lang="nl-NL" sz="2800">
                <a:ea typeface="+mn-lt"/>
                <a:cs typeface="+mn-lt"/>
              </a:rPr>
              <a:t>(b) Welke doorsnede is de </a:t>
            </a:r>
            <a:r>
              <a:rPr lang="nl-NL" sz="2800" err="1">
                <a:ea typeface="+mn-lt"/>
                <a:cs typeface="+mn-lt"/>
              </a:rPr>
              <a:t>poloïdale</a:t>
            </a:r>
            <a:r>
              <a:rPr lang="nl-NL" sz="2800">
                <a:ea typeface="+mn-lt"/>
                <a:cs typeface="+mn-lt"/>
              </a:rPr>
              <a:t> doorsnede? Welke is de </a:t>
            </a:r>
            <a:r>
              <a:rPr lang="nl-NL" sz="2800" err="1">
                <a:ea typeface="+mn-lt"/>
                <a:cs typeface="+mn-lt"/>
              </a:rPr>
              <a:t>toroïdale</a:t>
            </a:r>
            <a:r>
              <a:rPr lang="nl-NL" sz="2800">
                <a:ea typeface="+mn-lt"/>
                <a:cs typeface="+mn-lt"/>
              </a:rPr>
              <a:t> doorsnede? Wat valt op aan deze doorsnedes?</a:t>
            </a:r>
          </a:p>
        </p:txBody>
      </p:sp>
      <p:sp>
        <p:nvSpPr>
          <p:cNvPr id="4" name="Footer Placeholder 3">
            <a:extLst>
              <a:ext uri="{FF2B5EF4-FFF2-40B4-BE49-F238E27FC236}">
                <a16:creationId xmlns:a16="http://schemas.microsoft.com/office/drawing/2014/main" id="{CB353AAE-9466-493A-9AEC-D49F07404B0F}"/>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B527E989-ECCE-48DD-828D-6804C3B24E8C}"/>
              </a:ext>
            </a:extLst>
          </p:cNvPr>
          <p:cNvSpPr>
            <a:spLocks noGrp="1"/>
          </p:cNvSpPr>
          <p:nvPr>
            <p:ph type="sldNum" sz="quarter" idx="12"/>
          </p:nvPr>
        </p:nvSpPr>
        <p:spPr/>
        <p:txBody>
          <a:bodyPr/>
          <a:lstStyle/>
          <a:p>
            <a:fld id="{607FDA0D-75C2-4509-B589-D4A45AB8915E}" type="slidenum">
              <a:rPr lang="en-GB" smtClean="0"/>
              <a:t>34</a:t>
            </a:fld>
            <a:endParaRPr lang="en-GB"/>
          </a:p>
        </p:txBody>
      </p:sp>
    </p:spTree>
    <p:extLst>
      <p:ext uri="{BB962C8B-B14F-4D97-AF65-F5344CB8AC3E}">
        <p14:creationId xmlns:p14="http://schemas.microsoft.com/office/powerpoint/2010/main" val="2987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A00-4D98-48CE-BFFA-6BBAB57699F4}"/>
              </a:ext>
            </a:extLst>
          </p:cNvPr>
          <p:cNvSpPr>
            <a:spLocks noGrp="1"/>
          </p:cNvSpPr>
          <p:nvPr>
            <p:ph type="title"/>
          </p:nvPr>
        </p:nvSpPr>
        <p:spPr/>
        <p:txBody>
          <a:bodyPr/>
          <a:lstStyle/>
          <a:p>
            <a:r>
              <a:rPr lang="en-US" err="1"/>
              <a:t>Klassikale</a:t>
            </a:r>
            <a:r>
              <a:rPr lang="en-US"/>
              <a:t> </a:t>
            </a:r>
            <a:r>
              <a:rPr lang="en-US" err="1"/>
              <a:t>opdracht</a:t>
            </a:r>
            <a:r>
              <a:rPr lang="en-US"/>
              <a:t> 1.6 – </a:t>
            </a:r>
            <a:r>
              <a:rPr lang="en-US" err="1"/>
              <a:t>antwoorden</a:t>
            </a:r>
            <a:r>
              <a:rPr lang="en-US"/>
              <a:t> </a:t>
            </a:r>
            <a:endParaRPr lang="en-GB"/>
          </a:p>
        </p:txBody>
      </p:sp>
      <p:sp>
        <p:nvSpPr>
          <p:cNvPr id="4" name="Footer Placeholder 3">
            <a:extLst>
              <a:ext uri="{FF2B5EF4-FFF2-40B4-BE49-F238E27FC236}">
                <a16:creationId xmlns:a16="http://schemas.microsoft.com/office/drawing/2014/main" id="{CB353AAE-9466-493A-9AEC-D49F07404B0F}"/>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B527E989-ECCE-48DD-828D-6804C3B24E8C}"/>
              </a:ext>
            </a:extLst>
          </p:cNvPr>
          <p:cNvSpPr>
            <a:spLocks noGrp="1"/>
          </p:cNvSpPr>
          <p:nvPr>
            <p:ph type="sldNum" sz="quarter" idx="12"/>
          </p:nvPr>
        </p:nvSpPr>
        <p:spPr/>
        <p:txBody>
          <a:bodyPr/>
          <a:lstStyle/>
          <a:p>
            <a:fld id="{607FDA0D-75C2-4509-B589-D4A45AB8915E}" type="slidenum">
              <a:rPr lang="en-GB" smtClean="0"/>
              <a:t>35</a:t>
            </a:fld>
            <a:endParaRPr lang="en-GB"/>
          </a:p>
        </p:txBody>
      </p:sp>
      <p:sp>
        <p:nvSpPr>
          <p:cNvPr id="10" name="Circle: Hollow 9">
            <a:extLst>
              <a:ext uri="{FF2B5EF4-FFF2-40B4-BE49-F238E27FC236}">
                <a16:creationId xmlns:a16="http://schemas.microsoft.com/office/drawing/2014/main" id="{9F2687CD-F99B-47B2-BFC4-0B8AC3A92CE4}"/>
              </a:ext>
            </a:extLst>
          </p:cNvPr>
          <p:cNvSpPr/>
          <p:nvPr/>
        </p:nvSpPr>
        <p:spPr>
          <a:xfrm>
            <a:off x="7473321" y="1543637"/>
            <a:ext cx="3749799" cy="3637435"/>
          </a:xfrm>
          <a:prstGeom prst="donut">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TextBox 10">
            <a:extLst>
              <a:ext uri="{FF2B5EF4-FFF2-40B4-BE49-F238E27FC236}">
                <a16:creationId xmlns:a16="http://schemas.microsoft.com/office/drawing/2014/main" id="{55C8EB11-DDBD-4C1F-8197-E69302D79B31}"/>
              </a:ext>
            </a:extLst>
          </p:cNvPr>
          <p:cNvSpPr txBox="1"/>
          <p:nvPr/>
        </p:nvSpPr>
        <p:spPr>
          <a:xfrm>
            <a:off x="1260476" y="5181071"/>
            <a:ext cx="4164964" cy="584775"/>
          </a:xfrm>
          <a:prstGeom prst="rect">
            <a:avLst/>
          </a:prstGeom>
          <a:noFill/>
        </p:spPr>
        <p:txBody>
          <a:bodyPr wrap="square" rtlCol="0">
            <a:spAutoFit/>
          </a:bodyPr>
          <a:lstStyle/>
          <a:p>
            <a:pPr algn="ctr"/>
            <a:r>
              <a:rPr lang="en-US" sz="3200" err="1">
                <a:solidFill>
                  <a:srgbClr val="F36F2C"/>
                </a:solidFill>
                <a:latin typeface="Tahoma" panose="020B0604030504040204" pitchFamily="34" charset="0"/>
                <a:ea typeface="Tahoma" panose="020B0604030504040204" pitchFamily="34" charset="0"/>
                <a:cs typeface="Tahoma" panose="020B0604030504040204" pitchFamily="34" charset="0"/>
              </a:rPr>
              <a:t>Poloïdale</a:t>
            </a:r>
            <a:r>
              <a:rPr lang="en-US" sz="320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3200" err="1">
                <a:solidFill>
                  <a:schemeClr val="bg1"/>
                </a:solidFill>
                <a:latin typeface="Tahoma" panose="020B0604030504040204" pitchFamily="34" charset="0"/>
                <a:ea typeface="Tahoma" panose="020B0604030504040204" pitchFamily="34" charset="0"/>
                <a:cs typeface="Tahoma" panose="020B0604030504040204" pitchFamily="34" charset="0"/>
              </a:rPr>
              <a:t>doorsnede</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A4ADBF73-28A4-4E2D-91F7-9A717D9B6089}"/>
              </a:ext>
            </a:extLst>
          </p:cNvPr>
          <p:cNvSpPr txBox="1"/>
          <p:nvPr/>
        </p:nvSpPr>
        <p:spPr>
          <a:xfrm>
            <a:off x="7265738" y="5181072"/>
            <a:ext cx="4164964" cy="584775"/>
          </a:xfrm>
          <a:prstGeom prst="rect">
            <a:avLst/>
          </a:prstGeom>
          <a:noFill/>
        </p:spPr>
        <p:txBody>
          <a:bodyPr wrap="square" rtlCol="0">
            <a:spAutoFit/>
          </a:bodyPr>
          <a:lstStyle/>
          <a:p>
            <a:pPr algn="ctr"/>
            <a:r>
              <a:rPr lang="en-US" sz="3200" err="1">
                <a:solidFill>
                  <a:srgbClr val="F36F2C"/>
                </a:solidFill>
                <a:latin typeface="Tahoma" panose="020B0604030504040204" pitchFamily="34" charset="0"/>
                <a:ea typeface="Tahoma" panose="020B0604030504040204" pitchFamily="34" charset="0"/>
                <a:cs typeface="Tahoma" panose="020B0604030504040204" pitchFamily="34" charset="0"/>
              </a:rPr>
              <a:t>Toroïdale</a:t>
            </a:r>
            <a:r>
              <a:rPr lang="en-US" sz="320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3200" err="1">
                <a:solidFill>
                  <a:schemeClr val="bg1"/>
                </a:solidFill>
                <a:latin typeface="Tahoma" panose="020B0604030504040204" pitchFamily="34" charset="0"/>
                <a:ea typeface="Tahoma" panose="020B0604030504040204" pitchFamily="34" charset="0"/>
                <a:cs typeface="Tahoma" panose="020B0604030504040204" pitchFamily="34" charset="0"/>
              </a:rPr>
              <a:t>doorsnede</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Arc 14">
            <a:extLst>
              <a:ext uri="{FF2B5EF4-FFF2-40B4-BE49-F238E27FC236}">
                <a16:creationId xmlns:a16="http://schemas.microsoft.com/office/drawing/2014/main" id="{F0519A13-DC0C-42A2-BA32-C1244D6267E2}"/>
              </a:ext>
            </a:extLst>
          </p:cNvPr>
          <p:cNvSpPr/>
          <p:nvPr/>
        </p:nvSpPr>
        <p:spPr>
          <a:xfrm flipH="1">
            <a:off x="2514307" y="3534226"/>
            <a:ext cx="1641453" cy="741680"/>
          </a:xfrm>
          <a:prstGeom prst="arc">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93E57BD4-0845-4D71-B49E-5FA92729338B}"/>
              </a:ext>
            </a:extLst>
          </p:cNvPr>
          <p:cNvSpPr/>
          <p:nvPr/>
        </p:nvSpPr>
        <p:spPr>
          <a:xfrm flipH="1">
            <a:off x="465336" y="2070254"/>
            <a:ext cx="5630664" cy="3862079"/>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9" name="Group 18">
            <a:extLst>
              <a:ext uri="{FF2B5EF4-FFF2-40B4-BE49-F238E27FC236}">
                <a16:creationId xmlns:a16="http://schemas.microsoft.com/office/drawing/2014/main" id="{B50ED70E-7169-4076-86BE-CD7AA03E3A9E}"/>
              </a:ext>
            </a:extLst>
          </p:cNvPr>
          <p:cNvGrpSpPr/>
          <p:nvPr/>
        </p:nvGrpSpPr>
        <p:grpSpPr>
          <a:xfrm>
            <a:off x="438448" y="2070254"/>
            <a:ext cx="5788701" cy="3765851"/>
            <a:chOff x="438448" y="2070254"/>
            <a:chExt cx="5788701" cy="3765851"/>
          </a:xfrm>
        </p:grpSpPr>
        <p:grpSp>
          <p:nvGrpSpPr>
            <p:cNvPr id="7" name="Group 6">
              <a:extLst>
                <a:ext uri="{FF2B5EF4-FFF2-40B4-BE49-F238E27FC236}">
                  <a16:creationId xmlns:a16="http://schemas.microsoft.com/office/drawing/2014/main" id="{BA88C1D9-A361-485C-8937-DAD6672319DB}"/>
                </a:ext>
              </a:extLst>
            </p:cNvPr>
            <p:cNvGrpSpPr/>
            <p:nvPr/>
          </p:nvGrpSpPr>
          <p:grpSpPr>
            <a:xfrm>
              <a:off x="438448" y="2838473"/>
              <a:ext cx="5788701" cy="2133600"/>
              <a:chOff x="0" y="0"/>
              <a:chExt cx="1385153" cy="510639"/>
            </a:xfrm>
            <a:solidFill>
              <a:srgbClr val="F36F2C"/>
            </a:solidFill>
          </p:grpSpPr>
          <p:sp>
            <p:nvSpPr>
              <p:cNvPr id="8" name="Oval 7">
                <a:extLst>
                  <a:ext uri="{FF2B5EF4-FFF2-40B4-BE49-F238E27FC236}">
                    <a16:creationId xmlns:a16="http://schemas.microsoft.com/office/drawing/2014/main" id="{31AB9C51-8D58-47BF-B919-D4572E75CDD3}"/>
                  </a:ext>
                </a:extLst>
              </p:cNvPr>
              <p:cNvSpPr/>
              <p:nvPr/>
            </p:nvSpPr>
            <p:spPr>
              <a:xfrm>
                <a:off x="0" y="0"/>
                <a:ext cx="498764" cy="510639"/>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l 8">
                <a:extLst>
                  <a:ext uri="{FF2B5EF4-FFF2-40B4-BE49-F238E27FC236}">
                    <a16:creationId xmlns:a16="http://schemas.microsoft.com/office/drawing/2014/main" id="{D19986B9-9304-407D-A7E4-771A1323D2D4}"/>
                  </a:ext>
                </a:extLst>
              </p:cNvPr>
              <p:cNvSpPr/>
              <p:nvPr/>
            </p:nvSpPr>
            <p:spPr>
              <a:xfrm>
                <a:off x="886678" y="0"/>
                <a:ext cx="498475" cy="510540"/>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4" name="Arc 13">
              <a:extLst>
                <a:ext uri="{FF2B5EF4-FFF2-40B4-BE49-F238E27FC236}">
                  <a16:creationId xmlns:a16="http://schemas.microsoft.com/office/drawing/2014/main" id="{380C1F91-AA4E-4C3D-9F5D-6F9E88C79161}"/>
                </a:ext>
              </a:extLst>
            </p:cNvPr>
            <p:cNvSpPr/>
            <p:nvPr/>
          </p:nvSpPr>
          <p:spPr>
            <a:xfrm>
              <a:off x="2367280" y="3534226"/>
              <a:ext cx="1815368" cy="741680"/>
            </a:xfrm>
            <a:prstGeom prst="arc">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4C7400C0-1E0C-49CD-BA08-6D74226911EE}"/>
                </a:ext>
              </a:extLst>
            </p:cNvPr>
            <p:cNvSpPr/>
            <p:nvPr/>
          </p:nvSpPr>
          <p:spPr>
            <a:xfrm>
              <a:off x="569127" y="2070254"/>
              <a:ext cx="5630664" cy="3765851"/>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25430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1619-A991-452D-A8EC-A6B6BD0A941C}"/>
              </a:ext>
            </a:extLst>
          </p:cNvPr>
          <p:cNvSpPr>
            <a:spLocks noGrp="1"/>
          </p:cNvSpPr>
          <p:nvPr>
            <p:ph type="title"/>
          </p:nvPr>
        </p:nvSpPr>
        <p:spPr/>
        <p:txBody>
          <a:bodyPr/>
          <a:lstStyle/>
          <a:p>
            <a:r>
              <a:rPr lang="en-US" err="1"/>
              <a:t>Magnetische</a:t>
            </a:r>
            <a:r>
              <a:rPr lang="en-US"/>
              <a:t> </a:t>
            </a:r>
            <a:r>
              <a:rPr lang="en-US" err="1"/>
              <a:t>spoelen</a:t>
            </a:r>
            <a:r>
              <a:rPr lang="en-US"/>
              <a:t> van </a:t>
            </a:r>
            <a:r>
              <a:rPr lang="en-US" err="1"/>
              <a:t>een</a:t>
            </a:r>
            <a:r>
              <a:rPr lang="en-US"/>
              <a:t> tokamak</a:t>
            </a:r>
            <a:endParaRPr lang="en-GB"/>
          </a:p>
        </p:txBody>
      </p:sp>
      <p:sp>
        <p:nvSpPr>
          <p:cNvPr id="3" name="Content Placeholder 2">
            <a:extLst>
              <a:ext uri="{FF2B5EF4-FFF2-40B4-BE49-F238E27FC236}">
                <a16:creationId xmlns:a16="http://schemas.microsoft.com/office/drawing/2014/main" id="{4059FC07-1CFD-4FFC-8A1A-582731C19275}"/>
              </a:ext>
            </a:extLst>
          </p:cNvPr>
          <p:cNvSpPr>
            <a:spLocks noGrp="1"/>
          </p:cNvSpPr>
          <p:nvPr>
            <p:ph idx="1"/>
          </p:nvPr>
        </p:nvSpPr>
        <p:spPr/>
        <p:txBody>
          <a:bodyPr/>
          <a:lstStyle/>
          <a:p>
            <a:r>
              <a:rPr lang="en-US" err="1"/>
              <a:t>Drie</a:t>
            </a:r>
            <a:r>
              <a:rPr lang="en-US"/>
              <a:t> </a:t>
            </a:r>
            <a:r>
              <a:rPr lang="en-US" err="1"/>
              <a:t>magneetsystemen</a:t>
            </a:r>
            <a:r>
              <a:rPr lang="en-US"/>
              <a:t>:</a:t>
            </a:r>
          </a:p>
          <a:p>
            <a:endParaRPr lang="en-US">
              <a:ea typeface="+mn-lt"/>
              <a:cs typeface="+mn-lt"/>
            </a:endParaRPr>
          </a:p>
          <a:p>
            <a:r>
              <a:rPr lang="en-GB" err="1">
                <a:solidFill>
                  <a:srgbClr val="F36F2C"/>
                </a:solidFill>
                <a:ea typeface="+mn-lt"/>
                <a:cs typeface="+mn-lt"/>
              </a:rPr>
              <a:t>Toroïdale</a:t>
            </a:r>
            <a:r>
              <a:rPr lang="en-GB">
                <a:solidFill>
                  <a:srgbClr val="F36F2C"/>
                </a:solidFill>
                <a:ea typeface="+mn-lt"/>
                <a:cs typeface="+mn-lt"/>
              </a:rPr>
              <a:t>-veld </a:t>
            </a:r>
            <a:r>
              <a:rPr lang="en-GB" err="1">
                <a:solidFill>
                  <a:srgbClr val="F36F2C"/>
                </a:solidFill>
                <a:ea typeface="+mn-lt"/>
                <a:cs typeface="+mn-lt"/>
              </a:rPr>
              <a:t>magneten</a:t>
            </a:r>
            <a:endParaRPr lang="en-GB">
              <a:solidFill>
                <a:srgbClr val="F36F2C"/>
              </a:solidFill>
              <a:ea typeface="+mn-lt"/>
              <a:cs typeface="+mn-lt"/>
            </a:endParaRPr>
          </a:p>
          <a:p>
            <a:pPr>
              <a:buFont typeface="Arial"/>
              <a:buChar char="•"/>
            </a:pPr>
            <a:r>
              <a:rPr lang="en-GB">
                <a:solidFill>
                  <a:srgbClr val="F36F2C"/>
                </a:solidFill>
                <a:ea typeface="+mn-lt"/>
                <a:cs typeface="+mn-lt"/>
              </a:rPr>
              <a:t>Centrale </a:t>
            </a:r>
            <a:r>
              <a:rPr lang="en-GB" err="1">
                <a:solidFill>
                  <a:srgbClr val="F36F2C"/>
                </a:solidFill>
                <a:ea typeface="+mn-lt"/>
                <a:cs typeface="+mn-lt"/>
              </a:rPr>
              <a:t>solenoïde</a:t>
            </a:r>
            <a:endParaRPr lang="en-GB">
              <a:solidFill>
                <a:srgbClr val="F36F2C"/>
              </a:solidFill>
            </a:endParaRPr>
          </a:p>
          <a:p>
            <a:pPr>
              <a:buFont typeface="Arial"/>
              <a:buChar char="•"/>
            </a:pPr>
            <a:r>
              <a:rPr lang="en-GB" err="1">
                <a:solidFill>
                  <a:srgbClr val="F36F2C"/>
                </a:solidFill>
                <a:ea typeface="+mn-lt"/>
                <a:cs typeface="+mn-lt"/>
              </a:rPr>
              <a:t>Poloïdale</a:t>
            </a:r>
            <a:r>
              <a:rPr lang="en-GB">
                <a:solidFill>
                  <a:srgbClr val="F36F2C"/>
                </a:solidFill>
                <a:ea typeface="+mn-lt"/>
                <a:cs typeface="+mn-lt"/>
              </a:rPr>
              <a:t>-veld </a:t>
            </a:r>
            <a:r>
              <a:rPr lang="en-GB" err="1">
                <a:solidFill>
                  <a:srgbClr val="F36F2C"/>
                </a:solidFill>
                <a:ea typeface="+mn-lt"/>
                <a:cs typeface="+mn-lt"/>
              </a:rPr>
              <a:t>magneten</a:t>
            </a:r>
            <a:endParaRPr lang="en-GB">
              <a:solidFill>
                <a:srgbClr val="F36F2C"/>
              </a:solidFill>
              <a:ea typeface="+mn-lt"/>
              <a:cs typeface="+mn-lt"/>
            </a:endParaRPr>
          </a:p>
          <a:p>
            <a:endParaRPr lang="en-GB"/>
          </a:p>
        </p:txBody>
      </p:sp>
      <p:sp>
        <p:nvSpPr>
          <p:cNvPr id="4" name="Footer Placeholder 3">
            <a:extLst>
              <a:ext uri="{FF2B5EF4-FFF2-40B4-BE49-F238E27FC236}">
                <a16:creationId xmlns:a16="http://schemas.microsoft.com/office/drawing/2014/main" id="{5FFDA649-CF14-46AB-A255-4C152CCE709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357EBC0F-0EEB-4F95-8335-3CAEB37FC358}"/>
              </a:ext>
            </a:extLst>
          </p:cNvPr>
          <p:cNvSpPr>
            <a:spLocks noGrp="1"/>
          </p:cNvSpPr>
          <p:nvPr>
            <p:ph type="sldNum" sz="quarter" idx="12"/>
          </p:nvPr>
        </p:nvSpPr>
        <p:spPr/>
        <p:txBody>
          <a:bodyPr/>
          <a:lstStyle/>
          <a:p>
            <a:fld id="{607FDA0D-75C2-4509-B589-D4A45AB8915E}" type="slidenum">
              <a:rPr lang="en-GB" smtClean="0"/>
              <a:t>36</a:t>
            </a:fld>
            <a:endParaRPr lang="en-GB"/>
          </a:p>
        </p:txBody>
      </p:sp>
      <p:sp>
        <p:nvSpPr>
          <p:cNvPr id="7" name="TextBox 6">
            <a:extLst>
              <a:ext uri="{FF2B5EF4-FFF2-40B4-BE49-F238E27FC236}">
                <a16:creationId xmlns:a16="http://schemas.microsoft.com/office/drawing/2014/main" id="{9BC3537F-1F4E-4E98-B2B9-F2FAB8C2E8A8}"/>
              </a:ext>
            </a:extLst>
          </p:cNvPr>
          <p:cNvSpPr txBox="1"/>
          <p:nvPr/>
        </p:nvSpPr>
        <p:spPr>
          <a:xfrm>
            <a:off x="7279908" y="6020840"/>
            <a:ext cx="4243397"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hlinkClick r:id="rId2"/>
              </a:rPr>
              <a:t>https://tinyurl.com/4ybcpw65</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pic>
        <p:nvPicPr>
          <p:cNvPr id="8" name="Afbeelding 5">
            <a:extLst>
              <a:ext uri="{FF2B5EF4-FFF2-40B4-BE49-F238E27FC236}">
                <a16:creationId xmlns:a16="http://schemas.microsoft.com/office/drawing/2014/main" id="{021F4E4E-91BF-4509-9983-2901597B4398}"/>
              </a:ext>
            </a:extLst>
          </p:cNvPr>
          <p:cNvPicPr>
            <a:picLocks noChangeAspect="1"/>
          </p:cNvPicPr>
          <p:nvPr/>
        </p:nvPicPr>
        <p:blipFill>
          <a:blip r:embed="rId3"/>
          <a:stretch>
            <a:fillRect/>
          </a:stretch>
        </p:blipFill>
        <p:spPr>
          <a:xfrm>
            <a:off x="7279909" y="2353235"/>
            <a:ext cx="4517643" cy="3294529"/>
          </a:xfrm>
          <a:prstGeom prst="rect">
            <a:avLst/>
          </a:prstGeom>
          <a:ln w="19050">
            <a:solidFill>
              <a:srgbClr val="F36F2C"/>
            </a:solidFill>
          </a:ln>
        </p:spPr>
      </p:pic>
    </p:spTree>
    <p:extLst>
      <p:ext uri="{BB962C8B-B14F-4D97-AF65-F5344CB8AC3E}">
        <p14:creationId xmlns:p14="http://schemas.microsoft.com/office/powerpoint/2010/main" val="42588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C10B-0DB3-4F60-B1DE-7F450A51B632}"/>
              </a:ext>
            </a:extLst>
          </p:cNvPr>
          <p:cNvSpPr>
            <a:spLocks noGrp="1"/>
          </p:cNvSpPr>
          <p:nvPr>
            <p:ph type="title"/>
          </p:nvPr>
        </p:nvSpPr>
        <p:spPr/>
        <p:txBody>
          <a:bodyPr/>
          <a:lstStyle/>
          <a:p>
            <a:r>
              <a:rPr lang="en-GB" err="1"/>
              <a:t>Klassikale</a:t>
            </a:r>
            <a:r>
              <a:rPr lang="en-GB"/>
              <a:t> </a:t>
            </a:r>
            <a:r>
              <a:rPr lang="en-GB" err="1"/>
              <a:t>opdracht</a:t>
            </a:r>
            <a:r>
              <a:rPr lang="en-GB"/>
              <a:t> 1.7</a:t>
            </a:r>
          </a:p>
        </p:txBody>
      </p:sp>
      <p:sp>
        <p:nvSpPr>
          <p:cNvPr id="3" name="Content Placeholder 2">
            <a:extLst>
              <a:ext uri="{FF2B5EF4-FFF2-40B4-BE49-F238E27FC236}">
                <a16:creationId xmlns:a16="http://schemas.microsoft.com/office/drawing/2014/main" id="{2B4BBB78-5DFD-4962-9875-4F445F119E9F}"/>
              </a:ext>
            </a:extLst>
          </p:cNvPr>
          <p:cNvSpPr>
            <a:spLocks noGrp="1"/>
          </p:cNvSpPr>
          <p:nvPr>
            <p:ph idx="1"/>
          </p:nvPr>
        </p:nvSpPr>
        <p:spPr/>
        <p:txBody>
          <a:bodyPr/>
          <a:lstStyle/>
          <a:p>
            <a:pPr marL="0" indent="0">
              <a:buNone/>
            </a:pPr>
            <a:r>
              <a:rPr lang="nl-NL" sz="2800">
                <a:ea typeface="+mn-lt"/>
                <a:cs typeface="+mn-lt"/>
              </a:rPr>
              <a:t>Laten wij kijken naar de standaard tokamak, met zijn drie magnetische systemen.</a:t>
            </a:r>
          </a:p>
          <a:p>
            <a:pPr marL="0" indent="0">
              <a:buNone/>
            </a:pPr>
            <a:r>
              <a:rPr lang="nl-NL" sz="2800">
                <a:ea typeface="+mn-lt"/>
                <a:cs typeface="+mn-lt"/>
              </a:rPr>
              <a:t>(a) Welke magneten zijn zichtbaar in </a:t>
            </a:r>
            <a:br>
              <a:rPr lang="nl-NL" sz="2800">
                <a:ea typeface="+mn-lt"/>
                <a:cs typeface="+mn-lt"/>
              </a:rPr>
            </a:br>
            <a:r>
              <a:rPr lang="nl-NL" sz="2800">
                <a:ea typeface="+mn-lt"/>
                <a:cs typeface="+mn-lt"/>
              </a:rPr>
              <a:t>de </a:t>
            </a:r>
            <a:r>
              <a:rPr lang="nl-NL" sz="2800" err="1">
                <a:ea typeface="+mn-lt"/>
                <a:cs typeface="+mn-lt"/>
              </a:rPr>
              <a:t>poloïdale</a:t>
            </a:r>
            <a:r>
              <a:rPr lang="nl-NL" sz="2800">
                <a:ea typeface="+mn-lt"/>
                <a:cs typeface="+mn-lt"/>
              </a:rPr>
              <a:t> doorsnede? </a:t>
            </a:r>
            <a:br>
              <a:rPr lang="nl-NL" sz="2800">
                <a:ea typeface="+mn-lt"/>
                <a:cs typeface="+mn-lt"/>
              </a:rPr>
            </a:br>
            <a:r>
              <a:rPr lang="nl-NL" sz="2800">
                <a:ea typeface="+mn-lt"/>
                <a:cs typeface="+mn-lt"/>
              </a:rPr>
              <a:t>Hoe heten deze magneten, en </a:t>
            </a:r>
            <a:br>
              <a:rPr lang="nl-NL" sz="2800">
                <a:ea typeface="+mn-lt"/>
                <a:cs typeface="+mn-lt"/>
              </a:rPr>
            </a:br>
            <a:r>
              <a:rPr lang="nl-NL" sz="2800">
                <a:ea typeface="+mn-lt"/>
                <a:cs typeface="+mn-lt"/>
              </a:rPr>
              <a:t>is deze naam logisch?</a:t>
            </a:r>
          </a:p>
          <a:p>
            <a:pPr marL="0" indent="0">
              <a:buNone/>
            </a:pPr>
            <a:r>
              <a:rPr lang="nl-NL" sz="2800">
                <a:ea typeface="+mn-lt"/>
                <a:cs typeface="+mn-lt"/>
              </a:rPr>
              <a:t>(b) Verklaar de namen van de andere</a:t>
            </a:r>
            <a:br>
              <a:rPr lang="nl-NL" sz="2800">
                <a:ea typeface="+mn-lt"/>
                <a:cs typeface="+mn-lt"/>
              </a:rPr>
            </a:br>
            <a:r>
              <a:rPr lang="nl-NL" sz="2800">
                <a:ea typeface="+mn-lt"/>
                <a:cs typeface="+mn-lt"/>
              </a:rPr>
              <a:t>twee groepen magneten.</a:t>
            </a:r>
          </a:p>
        </p:txBody>
      </p:sp>
      <p:sp>
        <p:nvSpPr>
          <p:cNvPr id="4" name="Footer Placeholder 3">
            <a:extLst>
              <a:ext uri="{FF2B5EF4-FFF2-40B4-BE49-F238E27FC236}">
                <a16:creationId xmlns:a16="http://schemas.microsoft.com/office/drawing/2014/main" id="{6127608A-1D5A-4E9C-89D2-75CB72A0498C}"/>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FA1A0AC5-083C-4BF9-8678-603FA76007CD}"/>
              </a:ext>
            </a:extLst>
          </p:cNvPr>
          <p:cNvSpPr>
            <a:spLocks noGrp="1"/>
          </p:cNvSpPr>
          <p:nvPr>
            <p:ph type="sldNum" sz="quarter" idx="12"/>
          </p:nvPr>
        </p:nvSpPr>
        <p:spPr/>
        <p:txBody>
          <a:bodyPr/>
          <a:lstStyle/>
          <a:p>
            <a:fld id="{607FDA0D-75C2-4509-B589-D4A45AB8915E}" type="slidenum">
              <a:rPr lang="en-GB" smtClean="0"/>
              <a:t>37</a:t>
            </a:fld>
            <a:endParaRPr lang="en-GB"/>
          </a:p>
        </p:txBody>
      </p:sp>
      <p:pic>
        <p:nvPicPr>
          <p:cNvPr id="6" name="Afbeelding 5">
            <a:extLst>
              <a:ext uri="{FF2B5EF4-FFF2-40B4-BE49-F238E27FC236}">
                <a16:creationId xmlns:a16="http://schemas.microsoft.com/office/drawing/2014/main" id="{5B5278CB-463A-42F0-83B8-D27A57C01B06}"/>
              </a:ext>
            </a:extLst>
          </p:cNvPr>
          <p:cNvPicPr>
            <a:picLocks noChangeAspect="1"/>
          </p:cNvPicPr>
          <p:nvPr/>
        </p:nvPicPr>
        <p:blipFill>
          <a:blip r:embed="rId2"/>
          <a:stretch>
            <a:fillRect/>
          </a:stretch>
        </p:blipFill>
        <p:spPr>
          <a:xfrm>
            <a:off x="7279909" y="2353235"/>
            <a:ext cx="4517643" cy="3294529"/>
          </a:xfrm>
          <a:prstGeom prst="rect">
            <a:avLst/>
          </a:prstGeom>
          <a:ln w="19050">
            <a:solidFill>
              <a:srgbClr val="F36F2C"/>
            </a:solidFill>
          </a:ln>
        </p:spPr>
      </p:pic>
      <p:sp>
        <p:nvSpPr>
          <p:cNvPr id="8" name="TextBox 7">
            <a:extLst>
              <a:ext uri="{FF2B5EF4-FFF2-40B4-BE49-F238E27FC236}">
                <a16:creationId xmlns:a16="http://schemas.microsoft.com/office/drawing/2014/main" id="{E309D061-9D88-4516-9CF9-8AA64EFF96B5}"/>
              </a:ext>
            </a:extLst>
          </p:cNvPr>
          <p:cNvSpPr txBox="1"/>
          <p:nvPr/>
        </p:nvSpPr>
        <p:spPr>
          <a:xfrm>
            <a:off x="7279908" y="6020840"/>
            <a:ext cx="4243397"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hlinkClick r:id="rId3"/>
              </a:rPr>
              <a:t>https://tinyurl.com/4ybcpw65</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183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C10B-0DB3-4F60-B1DE-7F450A51B632}"/>
              </a:ext>
            </a:extLst>
          </p:cNvPr>
          <p:cNvSpPr>
            <a:spLocks noGrp="1"/>
          </p:cNvSpPr>
          <p:nvPr>
            <p:ph type="title"/>
          </p:nvPr>
        </p:nvSpPr>
        <p:spPr/>
        <p:txBody>
          <a:bodyPr/>
          <a:lstStyle/>
          <a:p>
            <a:r>
              <a:rPr lang="en-GB" err="1"/>
              <a:t>Klassikale</a:t>
            </a:r>
            <a:r>
              <a:rPr lang="en-GB"/>
              <a:t> </a:t>
            </a:r>
            <a:r>
              <a:rPr lang="en-GB" err="1"/>
              <a:t>opdracht</a:t>
            </a:r>
            <a:r>
              <a:rPr lang="en-GB"/>
              <a:t> 1.7 – </a:t>
            </a:r>
            <a:r>
              <a:rPr lang="en-GB" err="1"/>
              <a:t>antwoorden</a:t>
            </a:r>
            <a:r>
              <a:rPr lang="en-GB"/>
              <a:t> </a:t>
            </a:r>
          </a:p>
        </p:txBody>
      </p:sp>
      <p:sp>
        <p:nvSpPr>
          <p:cNvPr id="3" name="Content Placeholder 2">
            <a:extLst>
              <a:ext uri="{FF2B5EF4-FFF2-40B4-BE49-F238E27FC236}">
                <a16:creationId xmlns:a16="http://schemas.microsoft.com/office/drawing/2014/main" id="{2B4BBB78-5DFD-4962-9875-4F445F119E9F}"/>
              </a:ext>
            </a:extLst>
          </p:cNvPr>
          <p:cNvSpPr>
            <a:spLocks noGrp="1"/>
          </p:cNvSpPr>
          <p:nvPr>
            <p:ph idx="1"/>
          </p:nvPr>
        </p:nvSpPr>
        <p:spPr/>
        <p:txBody>
          <a:bodyPr>
            <a:normAutofit/>
          </a:bodyPr>
          <a:lstStyle/>
          <a:p>
            <a:pPr marL="514350" indent="-514350">
              <a:buAutoNum type="alphaLcPeriod"/>
            </a:pPr>
            <a:r>
              <a:rPr lang="en-GB" sz="2800" err="1">
                <a:solidFill>
                  <a:srgbClr val="F36F2C"/>
                </a:solidFill>
                <a:ea typeface="+mn-lt"/>
                <a:cs typeface="+mn-lt"/>
              </a:rPr>
              <a:t>Toroïdale</a:t>
            </a:r>
            <a:r>
              <a:rPr lang="en-GB" sz="2800">
                <a:solidFill>
                  <a:srgbClr val="F36F2C"/>
                </a:solidFill>
                <a:ea typeface="+mn-lt"/>
                <a:cs typeface="+mn-lt"/>
              </a:rPr>
              <a:t>-veld </a:t>
            </a:r>
            <a:r>
              <a:rPr lang="en-GB" sz="2800" err="1">
                <a:solidFill>
                  <a:srgbClr val="F36F2C"/>
                </a:solidFill>
                <a:ea typeface="+mn-lt"/>
                <a:cs typeface="+mn-lt"/>
              </a:rPr>
              <a:t>magneten</a:t>
            </a:r>
            <a:r>
              <a:rPr lang="en-GB" sz="2800">
                <a:solidFill>
                  <a:srgbClr val="F36F2C"/>
                </a:solidFill>
                <a:ea typeface="+mn-lt"/>
                <a:cs typeface="+mn-lt"/>
              </a:rPr>
              <a:t> </a:t>
            </a:r>
            <a:r>
              <a:rPr lang="en-GB" sz="2800">
                <a:ea typeface="+mn-lt"/>
                <a:cs typeface="+mn-lt"/>
              </a:rPr>
              <a:t>– </a:t>
            </a:r>
            <a:r>
              <a:rPr lang="en-GB" sz="2800" err="1">
                <a:ea typeface="+mn-lt"/>
                <a:cs typeface="+mn-lt"/>
              </a:rPr>
              <a:t>liggen</a:t>
            </a:r>
            <a:r>
              <a:rPr lang="en-GB" sz="2800">
                <a:ea typeface="+mn-lt"/>
                <a:cs typeface="+mn-lt"/>
              </a:rPr>
              <a:t> in de </a:t>
            </a:r>
            <a:r>
              <a:rPr lang="en-GB" sz="2800" err="1">
                <a:ea typeface="+mn-lt"/>
                <a:cs typeface="+mn-lt"/>
              </a:rPr>
              <a:t>poloïdale</a:t>
            </a:r>
            <a:r>
              <a:rPr lang="en-GB" sz="2800">
                <a:ea typeface="+mn-lt"/>
                <a:cs typeface="+mn-lt"/>
              </a:rPr>
              <a:t> </a:t>
            </a:r>
            <a:r>
              <a:rPr lang="en-GB" sz="2800" err="1">
                <a:ea typeface="+mn-lt"/>
                <a:cs typeface="+mn-lt"/>
              </a:rPr>
              <a:t>doorsnede</a:t>
            </a:r>
            <a:r>
              <a:rPr lang="en-GB" sz="2800">
                <a:ea typeface="+mn-lt"/>
                <a:cs typeface="+mn-lt"/>
              </a:rPr>
              <a:t> van de tokamak, </a:t>
            </a:r>
            <a:r>
              <a:rPr lang="en-GB" sz="2800" err="1">
                <a:ea typeface="+mn-lt"/>
                <a:cs typeface="+mn-lt"/>
              </a:rPr>
              <a:t>genereren</a:t>
            </a:r>
            <a:r>
              <a:rPr lang="en-GB" sz="2800">
                <a:ea typeface="+mn-lt"/>
                <a:cs typeface="+mn-lt"/>
              </a:rPr>
              <a:t> het </a:t>
            </a:r>
            <a:r>
              <a:rPr lang="en-GB" sz="2800" err="1">
                <a:ea typeface="+mn-lt"/>
                <a:cs typeface="+mn-lt"/>
              </a:rPr>
              <a:t>toroïdale</a:t>
            </a:r>
            <a:r>
              <a:rPr lang="en-GB" sz="2800">
                <a:ea typeface="+mn-lt"/>
                <a:cs typeface="+mn-lt"/>
              </a:rPr>
              <a:t> </a:t>
            </a:r>
            <a:r>
              <a:rPr lang="en-GB" sz="2800" err="1">
                <a:ea typeface="+mn-lt"/>
                <a:cs typeface="+mn-lt"/>
              </a:rPr>
              <a:t>magnetisch</a:t>
            </a:r>
            <a:r>
              <a:rPr lang="en-GB" sz="2800">
                <a:ea typeface="+mn-lt"/>
                <a:cs typeface="+mn-lt"/>
              </a:rPr>
              <a:t> veld</a:t>
            </a:r>
          </a:p>
          <a:p>
            <a:pPr marL="0" indent="0">
              <a:buNone/>
            </a:pPr>
            <a:endParaRPr lang="en-GB" sz="2800">
              <a:ea typeface="+mn-lt"/>
              <a:cs typeface="+mn-lt"/>
            </a:endParaRPr>
          </a:p>
          <a:p>
            <a:pPr marL="514350" indent="-514350">
              <a:buFont typeface="+mj-lt"/>
              <a:buAutoNum type="alphaLcPeriod" startAt="2"/>
            </a:pPr>
            <a:r>
              <a:rPr lang="en-GB" sz="2800">
                <a:solidFill>
                  <a:srgbClr val="F36F2C"/>
                </a:solidFill>
                <a:ea typeface="+mn-lt"/>
                <a:cs typeface="+mn-lt"/>
              </a:rPr>
              <a:t>Centrale </a:t>
            </a:r>
            <a:r>
              <a:rPr lang="en-GB" sz="2800" err="1">
                <a:solidFill>
                  <a:srgbClr val="F36F2C"/>
                </a:solidFill>
                <a:ea typeface="+mn-lt"/>
                <a:cs typeface="+mn-lt"/>
              </a:rPr>
              <a:t>solenoïde</a:t>
            </a:r>
            <a:r>
              <a:rPr lang="en-GB" sz="2800">
                <a:solidFill>
                  <a:srgbClr val="F36F2C"/>
                </a:solidFill>
                <a:ea typeface="+mn-lt"/>
                <a:cs typeface="+mn-lt"/>
              </a:rPr>
              <a:t> </a:t>
            </a:r>
            <a:r>
              <a:rPr lang="en-GB" sz="2800">
                <a:ea typeface="+mn-lt"/>
                <a:cs typeface="+mn-lt"/>
              </a:rPr>
              <a:t>– </a:t>
            </a:r>
            <a:r>
              <a:rPr lang="en-GB" sz="2800" err="1">
                <a:ea typeface="+mn-lt"/>
                <a:cs typeface="+mn-lt"/>
              </a:rPr>
              <a:t>ligt</a:t>
            </a:r>
            <a:r>
              <a:rPr lang="en-GB" sz="2800">
                <a:ea typeface="+mn-lt"/>
                <a:cs typeface="+mn-lt"/>
              </a:rPr>
              <a:t> in het “gat van de donut”, in het centrum van de tokamak</a:t>
            </a:r>
            <a:br>
              <a:rPr lang="en-GB" sz="2800">
                <a:ea typeface="+mn-lt"/>
                <a:cs typeface="+mn-lt"/>
              </a:rPr>
            </a:br>
            <a:r>
              <a:rPr lang="en-GB" sz="2800" err="1">
                <a:solidFill>
                  <a:srgbClr val="F36F2C"/>
                </a:solidFill>
                <a:ea typeface="+mn-lt"/>
                <a:cs typeface="+mn-lt"/>
              </a:rPr>
              <a:t>Poloïdale</a:t>
            </a:r>
            <a:r>
              <a:rPr lang="en-GB" sz="2800">
                <a:solidFill>
                  <a:srgbClr val="F36F2C"/>
                </a:solidFill>
                <a:ea typeface="+mn-lt"/>
                <a:cs typeface="+mn-lt"/>
              </a:rPr>
              <a:t>-veld </a:t>
            </a:r>
            <a:r>
              <a:rPr lang="en-GB" sz="2800" err="1">
                <a:solidFill>
                  <a:srgbClr val="F36F2C"/>
                </a:solidFill>
                <a:ea typeface="+mn-lt"/>
                <a:cs typeface="+mn-lt"/>
              </a:rPr>
              <a:t>magneten</a:t>
            </a:r>
            <a:r>
              <a:rPr lang="en-GB" sz="2800">
                <a:solidFill>
                  <a:srgbClr val="F36F2C"/>
                </a:solidFill>
                <a:ea typeface="+mn-lt"/>
                <a:cs typeface="+mn-lt"/>
              </a:rPr>
              <a:t> </a:t>
            </a:r>
            <a:r>
              <a:rPr lang="en-GB" sz="2800">
                <a:ea typeface="+mn-lt"/>
                <a:cs typeface="+mn-lt"/>
              </a:rPr>
              <a:t>– </a:t>
            </a:r>
            <a:r>
              <a:rPr lang="en-GB" sz="2800" err="1">
                <a:ea typeface="+mn-lt"/>
                <a:cs typeface="+mn-lt"/>
              </a:rPr>
              <a:t>liggen</a:t>
            </a:r>
            <a:r>
              <a:rPr lang="en-GB" sz="2800">
                <a:ea typeface="+mn-lt"/>
                <a:cs typeface="+mn-lt"/>
              </a:rPr>
              <a:t> horizontal </a:t>
            </a:r>
            <a:r>
              <a:rPr lang="en-GB" sz="2800" err="1">
                <a:ea typeface="+mn-lt"/>
                <a:cs typeface="+mn-lt"/>
              </a:rPr>
              <a:t>boven</a:t>
            </a:r>
            <a:r>
              <a:rPr lang="en-GB" sz="2800">
                <a:ea typeface="+mn-lt"/>
                <a:cs typeface="+mn-lt"/>
              </a:rPr>
              <a:t> </a:t>
            </a:r>
            <a:r>
              <a:rPr lang="en-GB" sz="2800" err="1">
                <a:ea typeface="+mn-lt"/>
                <a:cs typeface="+mn-lt"/>
              </a:rPr>
              <a:t>en</a:t>
            </a:r>
            <a:r>
              <a:rPr lang="en-GB" sz="2800">
                <a:ea typeface="+mn-lt"/>
                <a:cs typeface="+mn-lt"/>
              </a:rPr>
              <a:t> </a:t>
            </a:r>
            <a:r>
              <a:rPr lang="en-GB" sz="2800" err="1">
                <a:ea typeface="+mn-lt"/>
                <a:cs typeface="+mn-lt"/>
              </a:rPr>
              <a:t>onder</a:t>
            </a:r>
            <a:r>
              <a:rPr lang="en-GB" sz="2800">
                <a:ea typeface="+mn-lt"/>
                <a:cs typeface="+mn-lt"/>
              </a:rPr>
              <a:t> de tokamak (in de </a:t>
            </a:r>
            <a:r>
              <a:rPr lang="en-GB" sz="2800" err="1">
                <a:ea typeface="+mn-lt"/>
                <a:cs typeface="+mn-lt"/>
              </a:rPr>
              <a:t>toroïdale</a:t>
            </a:r>
            <a:r>
              <a:rPr lang="en-GB" sz="2800">
                <a:ea typeface="+mn-lt"/>
                <a:cs typeface="+mn-lt"/>
              </a:rPr>
              <a:t> </a:t>
            </a:r>
            <a:r>
              <a:rPr lang="en-GB" sz="2800" err="1">
                <a:ea typeface="+mn-lt"/>
                <a:cs typeface="+mn-lt"/>
              </a:rPr>
              <a:t>doorsnede</a:t>
            </a:r>
            <a:r>
              <a:rPr lang="en-GB" sz="2800">
                <a:ea typeface="+mn-lt"/>
                <a:cs typeface="+mn-lt"/>
              </a:rPr>
              <a:t>), </a:t>
            </a:r>
            <a:r>
              <a:rPr lang="en-GB" sz="2800" err="1">
                <a:ea typeface="+mn-lt"/>
                <a:cs typeface="+mn-lt"/>
              </a:rPr>
              <a:t>genereren</a:t>
            </a:r>
            <a:r>
              <a:rPr lang="en-GB" sz="2800">
                <a:ea typeface="+mn-lt"/>
                <a:cs typeface="+mn-lt"/>
              </a:rPr>
              <a:t> het </a:t>
            </a:r>
            <a:r>
              <a:rPr lang="en-GB" sz="2800" err="1">
                <a:ea typeface="+mn-lt"/>
                <a:cs typeface="+mn-lt"/>
              </a:rPr>
              <a:t>poloïdale</a:t>
            </a:r>
            <a:r>
              <a:rPr lang="en-GB" sz="2800">
                <a:ea typeface="+mn-lt"/>
                <a:cs typeface="+mn-lt"/>
              </a:rPr>
              <a:t> </a:t>
            </a:r>
            <a:r>
              <a:rPr lang="en-GB" sz="2800" err="1">
                <a:ea typeface="+mn-lt"/>
                <a:cs typeface="+mn-lt"/>
              </a:rPr>
              <a:t>magnetisch</a:t>
            </a:r>
            <a:r>
              <a:rPr lang="en-GB" sz="2800">
                <a:ea typeface="+mn-lt"/>
                <a:cs typeface="+mn-lt"/>
              </a:rPr>
              <a:t> veld</a:t>
            </a:r>
            <a:br>
              <a:rPr lang="en-GB" sz="2800">
                <a:ea typeface="+mn-lt"/>
                <a:cs typeface="+mn-lt"/>
              </a:rPr>
            </a:br>
            <a:endParaRPr lang="en-GB"/>
          </a:p>
        </p:txBody>
      </p:sp>
      <p:sp>
        <p:nvSpPr>
          <p:cNvPr id="4" name="Footer Placeholder 3">
            <a:extLst>
              <a:ext uri="{FF2B5EF4-FFF2-40B4-BE49-F238E27FC236}">
                <a16:creationId xmlns:a16="http://schemas.microsoft.com/office/drawing/2014/main" id="{6127608A-1D5A-4E9C-89D2-75CB72A0498C}"/>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FA1A0AC5-083C-4BF9-8678-603FA76007CD}"/>
              </a:ext>
            </a:extLst>
          </p:cNvPr>
          <p:cNvSpPr>
            <a:spLocks noGrp="1"/>
          </p:cNvSpPr>
          <p:nvPr>
            <p:ph type="sldNum" sz="quarter" idx="12"/>
          </p:nvPr>
        </p:nvSpPr>
        <p:spPr/>
        <p:txBody>
          <a:bodyPr/>
          <a:lstStyle/>
          <a:p>
            <a:fld id="{607FDA0D-75C2-4509-B589-D4A45AB8915E}" type="slidenum">
              <a:rPr lang="en-GB" smtClean="0"/>
              <a:t>38</a:t>
            </a:fld>
            <a:endParaRPr lang="en-GB"/>
          </a:p>
        </p:txBody>
      </p:sp>
    </p:spTree>
    <p:extLst>
      <p:ext uri="{BB962C8B-B14F-4D97-AF65-F5344CB8AC3E}">
        <p14:creationId xmlns:p14="http://schemas.microsoft.com/office/powerpoint/2010/main" val="14420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112E-3D06-4E5E-BD26-D9238101A888}"/>
              </a:ext>
            </a:extLst>
          </p:cNvPr>
          <p:cNvSpPr>
            <a:spLocks noGrp="1"/>
          </p:cNvSpPr>
          <p:nvPr>
            <p:ph type="title"/>
          </p:nvPr>
        </p:nvSpPr>
        <p:spPr/>
        <p:txBody>
          <a:bodyPr/>
          <a:lstStyle/>
          <a:p>
            <a:r>
              <a:rPr lang="en-US" err="1"/>
              <a:t>Toroïdale</a:t>
            </a:r>
            <a:r>
              <a:rPr lang="en-US"/>
              <a:t>-veld </a:t>
            </a:r>
            <a:r>
              <a:rPr lang="en-US" err="1"/>
              <a:t>magneten</a:t>
            </a:r>
            <a:endParaRPr lang="en-GB"/>
          </a:p>
        </p:txBody>
      </p:sp>
      <p:sp>
        <p:nvSpPr>
          <p:cNvPr id="3" name="Content Placeholder 2">
            <a:extLst>
              <a:ext uri="{FF2B5EF4-FFF2-40B4-BE49-F238E27FC236}">
                <a16:creationId xmlns:a16="http://schemas.microsoft.com/office/drawing/2014/main" id="{12FF5D18-CFFB-420E-8CE5-2BA6F3665D21}"/>
              </a:ext>
            </a:extLst>
          </p:cNvPr>
          <p:cNvSpPr>
            <a:spLocks noGrp="1"/>
          </p:cNvSpPr>
          <p:nvPr>
            <p:ph idx="1"/>
          </p:nvPr>
        </p:nvSpPr>
        <p:spPr/>
        <p:txBody>
          <a:bodyPr/>
          <a:lstStyle/>
          <a:p>
            <a:pPr>
              <a:buFont typeface="Arial"/>
              <a:buChar char="•"/>
            </a:pPr>
            <a:r>
              <a:rPr lang="en-GB" sz="2800" err="1">
                <a:ea typeface="+mn-lt"/>
                <a:cs typeface="+mn-lt"/>
              </a:rPr>
              <a:t>Sterkste</a:t>
            </a:r>
            <a:r>
              <a:rPr lang="en-GB" sz="2800">
                <a:ea typeface="+mn-lt"/>
                <a:cs typeface="+mn-lt"/>
              </a:rPr>
              <a:t> veld in de tokamak</a:t>
            </a:r>
          </a:p>
          <a:p>
            <a:pPr>
              <a:buFont typeface="Arial"/>
              <a:buChar char="•"/>
            </a:pPr>
            <a:r>
              <a:rPr lang="en-GB" sz="2800">
                <a:ea typeface="+mn-lt"/>
                <a:cs typeface="+mn-lt"/>
              </a:rPr>
              <a:t>D-</a:t>
            </a:r>
            <a:r>
              <a:rPr lang="en-GB" sz="2800" err="1">
                <a:ea typeface="+mn-lt"/>
                <a:cs typeface="+mn-lt"/>
              </a:rPr>
              <a:t>vormig</a:t>
            </a:r>
            <a:endParaRPr lang="en-GB" sz="2800">
              <a:ea typeface="+mn-lt"/>
              <a:cs typeface="+mn-lt"/>
            </a:endParaRPr>
          </a:p>
          <a:p>
            <a:pPr>
              <a:buFont typeface="Arial"/>
              <a:buChar char="•"/>
            </a:pPr>
            <a:r>
              <a:rPr lang="en-GB" sz="2800" err="1">
                <a:ea typeface="+mn-lt"/>
                <a:cs typeface="+mn-lt"/>
              </a:rPr>
              <a:t>Liggen</a:t>
            </a:r>
            <a:r>
              <a:rPr lang="en-GB" sz="2800">
                <a:ea typeface="+mn-lt"/>
                <a:cs typeface="+mn-lt"/>
              </a:rPr>
              <a:t> </a:t>
            </a:r>
            <a:r>
              <a:rPr lang="en-GB" sz="2800" err="1">
                <a:ea typeface="+mn-lt"/>
                <a:cs typeface="+mn-lt"/>
              </a:rPr>
              <a:t>rondom</a:t>
            </a:r>
            <a:r>
              <a:rPr lang="en-GB" sz="2800">
                <a:ea typeface="+mn-lt"/>
                <a:cs typeface="+mn-lt"/>
              </a:rPr>
              <a:t> de donut</a:t>
            </a:r>
          </a:p>
          <a:p>
            <a:pPr>
              <a:buFont typeface="Arial"/>
              <a:buChar char="•"/>
            </a:pPr>
            <a:endParaRPr lang="en-GB">
              <a:ea typeface="+mn-lt"/>
              <a:cs typeface="+mn-lt"/>
            </a:endParaRPr>
          </a:p>
          <a:p>
            <a:pPr>
              <a:buFont typeface="Arial"/>
              <a:buChar char="•"/>
            </a:pPr>
            <a:r>
              <a:rPr lang="en-GB" sz="2800" err="1">
                <a:ea typeface="+mn-lt"/>
                <a:cs typeface="+mn-lt"/>
              </a:rPr>
              <a:t>Ook</a:t>
            </a:r>
            <a:r>
              <a:rPr lang="en-GB" sz="2800">
                <a:ea typeface="+mn-lt"/>
                <a:cs typeface="+mn-lt"/>
              </a:rPr>
              <a:t> </a:t>
            </a:r>
            <a:r>
              <a:rPr lang="en-GB" sz="2800" err="1">
                <a:ea typeface="+mn-lt"/>
                <a:cs typeface="+mn-lt"/>
              </a:rPr>
              <a:t>andere</a:t>
            </a:r>
            <a:r>
              <a:rPr lang="en-GB" sz="2800">
                <a:ea typeface="+mn-lt"/>
                <a:cs typeface="+mn-lt"/>
              </a:rPr>
              <a:t> </a:t>
            </a:r>
            <a:r>
              <a:rPr lang="en-GB" sz="2800" err="1">
                <a:ea typeface="+mn-lt"/>
                <a:cs typeface="+mn-lt"/>
              </a:rPr>
              <a:t>magneten</a:t>
            </a:r>
            <a:r>
              <a:rPr lang="en-GB" sz="2800">
                <a:ea typeface="+mn-lt"/>
                <a:cs typeface="+mn-lt"/>
              </a:rPr>
              <a:t> </a:t>
            </a:r>
            <a:r>
              <a:rPr lang="en-GB" sz="2800" err="1">
                <a:ea typeface="+mn-lt"/>
                <a:cs typeface="+mn-lt"/>
              </a:rPr>
              <a:t>nodig</a:t>
            </a:r>
            <a:r>
              <a:rPr lang="en-GB" sz="2800">
                <a:ea typeface="+mn-lt"/>
                <a:cs typeface="+mn-lt"/>
              </a:rPr>
              <a:t> </a:t>
            </a:r>
            <a:r>
              <a:rPr lang="en-GB" sz="2800" err="1">
                <a:ea typeface="+mn-lt"/>
                <a:cs typeface="+mn-lt"/>
              </a:rPr>
              <a:t>voor</a:t>
            </a:r>
            <a:r>
              <a:rPr lang="en-GB" sz="2800">
                <a:ea typeface="+mn-lt"/>
                <a:cs typeface="+mn-lt"/>
              </a:rPr>
              <a:t> </a:t>
            </a:r>
            <a:br>
              <a:rPr lang="en-GB" sz="2800">
                <a:ea typeface="+mn-lt"/>
                <a:cs typeface="+mn-lt"/>
              </a:rPr>
            </a:br>
            <a:r>
              <a:rPr lang="en-GB" sz="2800" err="1">
                <a:ea typeface="+mn-lt"/>
                <a:cs typeface="+mn-lt"/>
              </a:rPr>
              <a:t>stabiele</a:t>
            </a:r>
            <a:r>
              <a:rPr lang="en-GB" sz="2800">
                <a:ea typeface="+mn-lt"/>
                <a:cs typeface="+mn-lt"/>
              </a:rPr>
              <a:t> </a:t>
            </a:r>
            <a:r>
              <a:rPr lang="en-GB" sz="2800" err="1">
                <a:ea typeface="+mn-lt"/>
                <a:cs typeface="+mn-lt"/>
              </a:rPr>
              <a:t>opsluiting</a:t>
            </a:r>
            <a:r>
              <a:rPr lang="en-GB" sz="2800">
                <a:ea typeface="+mn-lt"/>
                <a:cs typeface="+mn-lt"/>
              </a:rPr>
              <a:t> van het plasma</a:t>
            </a:r>
            <a:endParaRPr lang="nl-NL" sz="2800">
              <a:ea typeface="+mn-lt"/>
              <a:cs typeface="+mn-lt"/>
            </a:endParaRPr>
          </a:p>
        </p:txBody>
      </p:sp>
      <p:sp>
        <p:nvSpPr>
          <p:cNvPr id="4" name="Footer Placeholder 3">
            <a:extLst>
              <a:ext uri="{FF2B5EF4-FFF2-40B4-BE49-F238E27FC236}">
                <a16:creationId xmlns:a16="http://schemas.microsoft.com/office/drawing/2014/main" id="{B7CCEEF2-FC60-40D5-A379-6733464BAAA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F58CDE31-D387-4DC7-901B-D637E6DB68DA}"/>
              </a:ext>
            </a:extLst>
          </p:cNvPr>
          <p:cNvSpPr>
            <a:spLocks noGrp="1"/>
          </p:cNvSpPr>
          <p:nvPr>
            <p:ph type="sldNum" sz="quarter" idx="12"/>
          </p:nvPr>
        </p:nvSpPr>
        <p:spPr/>
        <p:txBody>
          <a:bodyPr/>
          <a:lstStyle/>
          <a:p>
            <a:fld id="{607FDA0D-75C2-4509-B589-D4A45AB8915E}" type="slidenum">
              <a:rPr lang="en-GB" smtClean="0"/>
              <a:t>39</a:t>
            </a:fld>
            <a:endParaRPr lang="en-GB"/>
          </a:p>
        </p:txBody>
      </p:sp>
      <p:pic>
        <p:nvPicPr>
          <p:cNvPr id="10" name="Picture 9">
            <a:extLst>
              <a:ext uri="{FF2B5EF4-FFF2-40B4-BE49-F238E27FC236}">
                <a16:creationId xmlns:a16="http://schemas.microsoft.com/office/drawing/2014/main" id="{D5EC650F-89D9-4F04-9B44-FD0AC7EB599F}"/>
              </a:ext>
            </a:extLst>
          </p:cNvPr>
          <p:cNvPicPr>
            <a:picLocks noChangeAspect="1"/>
          </p:cNvPicPr>
          <p:nvPr/>
        </p:nvPicPr>
        <p:blipFill rotWithShape="1">
          <a:blip r:embed="rId2"/>
          <a:srcRect l="19919" r="12060" b="9276"/>
          <a:stretch/>
        </p:blipFill>
        <p:spPr>
          <a:xfrm>
            <a:off x="7660051" y="1690688"/>
            <a:ext cx="4196915" cy="4029554"/>
          </a:xfrm>
          <a:prstGeom prst="rect">
            <a:avLst/>
          </a:prstGeom>
          <a:ln w="19050">
            <a:solidFill>
              <a:srgbClr val="F36F2C"/>
            </a:solidFill>
          </a:ln>
        </p:spPr>
      </p:pic>
      <p:sp>
        <p:nvSpPr>
          <p:cNvPr id="7" name="TextBox 6">
            <a:extLst>
              <a:ext uri="{FF2B5EF4-FFF2-40B4-BE49-F238E27FC236}">
                <a16:creationId xmlns:a16="http://schemas.microsoft.com/office/drawing/2014/main" id="{265C96B0-FC6E-4485-9445-A68CCC4E7E0F}"/>
              </a:ext>
            </a:extLst>
          </p:cNvPr>
          <p:cNvSpPr txBox="1"/>
          <p:nvPr/>
        </p:nvSpPr>
        <p:spPr>
          <a:xfrm>
            <a:off x="7613569" y="6067425"/>
            <a:ext cx="4243397"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Credit: ITER</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GB" err="1"/>
              <a:t>Klassikale</a:t>
            </a:r>
            <a:r>
              <a:rPr lang="en-GB"/>
              <a:t> </a:t>
            </a:r>
            <a:r>
              <a:rPr lang="en-GB" err="1"/>
              <a:t>opdracht</a:t>
            </a:r>
            <a:r>
              <a:rPr lang="en-GB"/>
              <a:t> 1.1  - </a:t>
            </a:r>
            <a:r>
              <a:rPr lang="en-GB" err="1"/>
              <a:t>antwoorden</a:t>
            </a:r>
            <a:r>
              <a:rPr lang="en-GB"/>
              <a:t> </a:t>
            </a:r>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pPr marL="0" indent="0">
              <a:buNone/>
            </a:pPr>
            <a:r>
              <a:rPr lang="en-US" sz="2800"/>
              <a:t>a) </a:t>
            </a:r>
            <a:r>
              <a:rPr lang="en-US" sz="2800" err="1"/>
              <a:t>en</a:t>
            </a:r>
            <a:r>
              <a:rPr lang="en-US" sz="2800"/>
              <a:t> b): </a:t>
            </a:r>
            <a:r>
              <a:rPr lang="en-US" sz="2800" err="1"/>
              <a:t>Overleg</a:t>
            </a:r>
            <a:r>
              <a:rPr lang="en-US" sz="2800"/>
              <a:t>!</a:t>
            </a:r>
          </a:p>
          <a:p>
            <a:pPr marL="0" indent="0">
              <a:buNone/>
            </a:pPr>
            <a:endParaRPr lang="en-US" sz="2800"/>
          </a:p>
          <a:p>
            <a:pPr marL="0" indent="0">
              <a:buNone/>
            </a:pPr>
            <a:r>
              <a:rPr lang="en-US" sz="2800"/>
              <a:t>c): </a:t>
            </a:r>
            <a:r>
              <a:rPr lang="en-US" sz="2800" err="1"/>
              <a:t>kijk</a:t>
            </a:r>
            <a:r>
              <a:rPr lang="en-US" sz="2800"/>
              <a:t> </a:t>
            </a:r>
            <a:r>
              <a:rPr lang="en-US" sz="2800" err="1"/>
              <a:t>bijvoorbeeld</a:t>
            </a:r>
            <a:r>
              <a:rPr lang="en-US" sz="2800"/>
              <a:t> op </a:t>
            </a:r>
          </a:p>
          <a:p>
            <a:pPr marL="0" indent="0">
              <a:buNone/>
            </a:pPr>
            <a:r>
              <a:rPr lang="en-US" sz="2400">
                <a:hlinkClick r:id="rId2"/>
              </a:rPr>
              <a:t>https://</a:t>
            </a:r>
            <a:r>
              <a:rPr lang="en-US" sz="2400" err="1">
                <a:hlinkClick r:id="rId2"/>
              </a:rPr>
              <a:t>www.cbs.nl</a:t>
            </a:r>
            <a:r>
              <a:rPr lang="en-US" sz="2400">
                <a:hlinkClick r:id="rId2"/>
              </a:rPr>
              <a:t>/</a:t>
            </a:r>
            <a:r>
              <a:rPr lang="en-US" sz="2400" err="1">
                <a:hlinkClick r:id="rId2"/>
              </a:rPr>
              <a:t>nl-nl</a:t>
            </a:r>
            <a:r>
              <a:rPr lang="en-US" sz="2400">
                <a:hlinkClick r:id="rId2"/>
              </a:rPr>
              <a:t>/</a:t>
            </a:r>
            <a:r>
              <a:rPr lang="en-US" sz="2400" err="1">
                <a:hlinkClick r:id="rId2"/>
              </a:rPr>
              <a:t>economie</a:t>
            </a:r>
            <a:r>
              <a:rPr lang="en-US" sz="2400">
                <a:hlinkClick r:id="rId2"/>
              </a:rPr>
              <a:t>/</a:t>
            </a:r>
            <a:r>
              <a:rPr lang="en-US" sz="2400" err="1">
                <a:hlinkClick r:id="rId2"/>
              </a:rPr>
              <a:t>industrie-en-energie</a:t>
            </a:r>
            <a:r>
              <a:rPr lang="en-US" sz="2400">
                <a:hlinkClick r:id="rId2"/>
              </a:rPr>
              <a:t>/</a:t>
            </a:r>
            <a:r>
              <a:rPr lang="en-US" sz="2400" err="1">
                <a:hlinkClick r:id="rId2"/>
              </a:rPr>
              <a:t>energietransitie</a:t>
            </a:r>
            <a:endParaRPr lang="en-US" sz="2400"/>
          </a:p>
          <a:p>
            <a:endParaRPr lang="en-GB" sz="280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Module 1: </a:t>
            </a:r>
            <a:r>
              <a:rPr lang="en-US" dirty="0" err="1"/>
              <a:t>Fusie</a:t>
            </a:r>
            <a:r>
              <a:rPr lang="en-US" dirty="0"/>
              <a:t> Basis</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4</a:t>
            </a:fld>
            <a:endParaRPr lang="en-GB"/>
          </a:p>
        </p:txBody>
      </p:sp>
    </p:spTree>
    <p:extLst>
      <p:ext uri="{BB962C8B-B14F-4D97-AF65-F5344CB8AC3E}">
        <p14:creationId xmlns:p14="http://schemas.microsoft.com/office/powerpoint/2010/main" val="133919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3D81-F67A-4127-B113-0C2A232C3E44}"/>
              </a:ext>
            </a:extLst>
          </p:cNvPr>
          <p:cNvSpPr>
            <a:spLocks noGrp="1"/>
          </p:cNvSpPr>
          <p:nvPr>
            <p:ph type="title"/>
          </p:nvPr>
        </p:nvSpPr>
        <p:spPr/>
        <p:txBody>
          <a:bodyPr/>
          <a:lstStyle/>
          <a:p>
            <a:r>
              <a:rPr lang="en-US"/>
              <a:t>Centrale </a:t>
            </a:r>
            <a:r>
              <a:rPr lang="en-US" err="1"/>
              <a:t>solenoïde</a:t>
            </a:r>
            <a:endParaRPr lang="en-GB"/>
          </a:p>
        </p:txBody>
      </p:sp>
      <p:sp>
        <p:nvSpPr>
          <p:cNvPr id="3" name="Content Placeholder 2">
            <a:extLst>
              <a:ext uri="{FF2B5EF4-FFF2-40B4-BE49-F238E27FC236}">
                <a16:creationId xmlns:a16="http://schemas.microsoft.com/office/drawing/2014/main" id="{BF8CDBA6-8900-4D48-BB97-37AA1399A491}"/>
              </a:ext>
            </a:extLst>
          </p:cNvPr>
          <p:cNvSpPr>
            <a:spLocks noGrp="1"/>
          </p:cNvSpPr>
          <p:nvPr>
            <p:ph idx="1"/>
          </p:nvPr>
        </p:nvSpPr>
        <p:spPr/>
        <p:txBody>
          <a:bodyPr/>
          <a:lstStyle/>
          <a:p>
            <a:r>
              <a:rPr lang="en-US" sz="2800" err="1"/>
              <a:t>Gestapelde</a:t>
            </a:r>
            <a:r>
              <a:rPr lang="en-US" sz="2800"/>
              <a:t> set </a:t>
            </a:r>
            <a:r>
              <a:rPr lang="en-US" sz="2800" err="1"/>
              <a:t>magneten</a:t>
            </a:r>
            <a:r>
              <a:rPr lang="en-US" sz="2800"/>
              <a:t> in het “gat van de donut”</a:t>
            </a:r>
            <a:endParaRPr lang="en-US"/>
          </a:p>
          <a:p>
            <a:r>
              <a:rPr lang="en-US" sz="2800"/>
              <a:t>Veld </a:t>
            </a:r>
            <a:r>
              <a:rPr lang="en-US" sz="2800" err="1"/>
              <a:t>wordt</a:t>
            </a:r>
            <a:r>
              <a:rPr lang="en-US" sz="2800"/>
              <a:t> indirect </a:t>
            </a:r>
            <a:r>
              <a:rPr lang="en-US" sz="2800" err="1"/>
              <a:t>gebruikt</a:t>
            </a:r>
            <a:r>
              <a:rPr lang="en-US" sz="2800"/>
              <a:t>: </a:t>
            </a:r>
            <a:br>
              <a:rPr lang="en-US" sz="2800"/>
            </a:br>
            <a:r>
              <a:rPr lang="en-US" sz="2800" err="1">
                <a:solidFill>
                  <a:srgbClr val="F36F2C"/>
                </a:solidFill>
              </a:rPr>
              <a:t>magnetische</a:t>
            </a:r>
            <a:r>
              <a:rPr lang="en-US" sz="2800">
                <a:solidFill>
                  <a:srgbClr val="F36F2C"/>
                </a:solidFill>
              </a:rPr>
              <a:t> </a:t>
            </a:r>
            <a:r>
              <a:rPr lang="en-US" sz="2800" err="1">
                <a:solidFill>
                  <a:srgbClr val="F36F2C"/>
                </a:solidFill>
              </a:rPr>
              <a:t>inductie</a:t>
            </a:r>
            <a:r>
              <a:rPr lang="en-US" sz="2800">
                <a:solidFill>
                  <a:srgbClr val="F36F2C"/>
                </a:solidFill>
              </a:rPr>
              <a:t> </a:t>
            </a:r>
            <a:r>
              <a:rPr lang="en-US" sz="2800" err="1"/>
              <a:t>genereert</a:t>
            </a:r>
            <a:r>
              <a:rPr lang="en-US" sz="2800"/>
              <a:t> </a:t>
            </a:r>
            <a:r>
              <a:rPr lang="en-US" sz="2800" err="1"/>
              <a:t>een</a:t>
            </a:r>
            <a:r>
              <a:rPr lang="en-US" sz="2800"/>
              <a:t> </a:t>
            </a:r>
            <a:r>
              <a:rPr lang="en-US" sz="2800" err="1">
                <a:solidFill>
                  <a:srgbClr val="F36F2C"/>
                </a:solidFill>
              </a:rPr>
              <a:t>elektrische</a:t>
            </a:r>
            <a:r>
              <a:rPr lang="en-US" sz="2800">
                <a:solidFill>
                  <a:srgbClr val="F36F2C"/>
                </a:solidFill>
              </a:rPr>
              <a:t> </a:t>
            </a:r>
            <a:r>
              <a:rPr lang="en-US" sz="2800" err="1">
                <a:solidFill>
                  <a:srgbClr val="F36F2C"/>
                </a:solidFill>
              </a:rPr>
              <a:t>stroom</a:t>
            </a:r>
            <a:r>
              <a:rPr lang="en-US" sz="2800"/>
              <a:t> in het plasma</a:t>
            </a:r>
          </a:p>
          <a:p>
            <a:endParaRPr lang="en-US" sz="1100"/>
          </a:p>
          <a:p>
            <a:r>
              <a:rPr lang="en-US" sz="2800" err="1"/>
              <a:t>Deze</a:t>
            </a:r>
            <a:r>
              <a:rPr lang="en-US" sz="2800"/>
              <a:t> </a:t>
            </a:r>
            <a:r>
              <a:rPr lang="en-US" sz="2800" err="1"/>
              <a:t>stroom</a:t>
            </a:r>
            <a:r>
              <a:rPr lang="en-US" sz="2800"/>
              <a:t> </a:t>
            </a:r>
            <a:r>
              <a:rPr lang="en-US" sz="2800" err="1"/>
              <a:t>creëert</a:t>
            </a:r>
            <a:r>
              <a:rPr lang="en-US" sz="2800"/>
              <a:t> </a:t>
            </a:r>
            <a:r>
              <a:rPr lang="en-US" sz="2800" err="1"/>
              <a:t>een</a:t>
            </a:r>
            <a:r>
              <a:rPr lang="en-US" sz="2800"/>
              <a:t> </a:t>
            </a:r>
            <a:r>
              <a:rPr lang="en-US" sz="2800" err="1">
                <a:solidFill>
                  <a:srgbClr val="F36F2C"/>
                </a:solidFill>
              </a:rPr>
              <a:t>poloïdaal</a:t>
            </a:r>
            <a:r>
              <a:rPr lang="en-US" sz="2800">
                <a:solidFill>
                  <a:srgbClr val="F36F2C"/>
                </a:solidFill>
              </a:rPr>
              <a:t> </a:t>
            </a:r>
            <a:r>
              <a:rPr lang="en-US" sz="2800" err="1">
                <a:solidFill>
                  <a:srgbClr val="F36F2C"/>
                </a:solidFill>
              </a:rPr>
              <a:t>magnetisch</a:t>
            </a:r>
            <a:r>
              <a:rPr lang="en-US" sz="2800">
                <a:solidFill>
                  <a:srgbClr val="F36F2C"/>
                </a:solidFill>
              </a:rPr>
              <a:t> veld</a:t>
            </a:r>
          </a:p>
          <a:p>
            <a:endParaRPr lang="en-US" sz="1200">
              <a:solidFill>
                <a:srgbClr val="F36F2C"/>
              </a:solidFill>
            </a:endParaRPr>
          </a:p>
          <a:p>
            <a:r>
              <a:rPr lang="en-US" sz="2800" err="1">
                <a:solidFill>
                  <a:schemeClr val="bg1"/>
                </a:solidFill>
              </a:rPr>
              <a:t>Toroïdaal</a:t>
            </a:r>
            <a:r>
              <a:rPr lang="en-US" sz="2800">
                <a:solidFill>
                  <a:schemeClr val="bg1"/>
                </a:solidFill>
              </a:rPr>
              <a:t> + </a:t>
            </a:r>
            <a:r>
              <a:rPr lang="en-US" sz="2800" err="1">
                <a:solidFill>
                  <a:schemeClr val="bg1"/>
                </a:solidFill>
              </a:rPr>
              <a:t>poloïdaal</a:t>
            </a:r>
            <a:r>
              <a:rPr lang="en-US" sz="2800">
                <a:solidFill>
                  <a:schemeClr val="bg1"/>
                </a:solidFill>
              </a:rPr>
              <a:t> veld → </a:t>
            </a:r>
            <a:r>
              <a:rPr lang="en-US" sz="2800" err="1">
                <a:solidFill>
                  <a:srgbClr val="F36F2C"/>
                </a:solidFill>
              </a:rPr>
              <a:t>helisch</a:t>
            </a:r>
            <a:r>
              <a:rPr lang="en-US" sz="2800">
                <a:solidFill>
                  <a:srgbClr val="F36F2C"/>
                </a:solidFill>
              </a:rPr>
              <a:t> </a:t>
            </a:r>
            <a:r>
              <a:rPr lang="en-US" sz="2800" err="1">
                <a:solidFill>
                  <a:srgbClr val="F36F2C"/>
                </a:solidFill>
              </a:rPr>
              <a:t>magnetisch</a:t>
            </a:r>
            <a:r>
              <a:rPr lang="en-US" sz="2800">
                <a:solidFill>
                  <a:srgbClr val="F36F2C"/>
                </a:solidFill>
              </a:rPr>
              <a:t> veld</a:t>
            </a:r>
          </a:p>
          <a:p>
            <a:r>
              <a:rPr lang="en-US" sz="2800" err="1">
                <a:solidFill>
                  <a:schemeClr val="bg1"/>
                </a:solidFill>
              </a:rPr>
              <a:t>Helisch</a:t>
            </a:r>
            <a:r>
              <a:rPr lang="en-US" sz="2800">
                <a:solidFill>
                  <a:schemeClr val="bg1"/>
                </a:solidFill>
              </a:rPr>
              <a:t> veld </a:t>
            </a:r>
            <a:r>
              <a:rPr lang="en-US" sz="2800" err="1">
                <a:solidFill>
                  <a:schemeClr val="bg1"/>
                </a:solidFill>
              </a:rPr>
              <a:t>nodig</a:t>
            </a:r>
            <a:r>
              <a:rPr lang="en-US" sz="2800">
                <a:solidFill>
                  <a:schemeClr val="bg1"/>
                </a:solidFill>
              </a:rPr>
              <a:t> </a:t>
            </a:r>
            <a:r>
              <a:rPr lang="en-US" sz="2800" err="1">
                <a:solidFill>
                  <a:schemeClr val="bg1"/>
                </a:solidFill>
              </a:rPr>
              <a:t>voor</a:t>
            </a:r>
            <a:r>
              <a:rPr lang="en-US" sz="2800">
                <a:solidFill>
                  <a:schemeClr val="bg1"/>
                </a:solidFill>
              </a:rPr>
              <a:t> </a:t>
            </a:r>
            <a:r>
              <a:rPr lang="en-US" sz="2800" err="1">
                <a:solidFill>
                  <a:schemeClr val="bg1"/>
                </a:solidFill>
              </a:rPr>
              <a:t>stabiele</a:t>
            </a:r>
            <a:r>
              <a:rPr lang="en-US" sz="2800">
                <a:solidFill>
                  <a:schemeClr val="bg1"/>
                </a:solidFill>
              </a:rPr>
              <a:t> </a:t>
            </a:r>
            <a:r>
              <a:rPr lang="en-US" sz="2800" err="1">
                <a:solidFill>
                  <a:schemeClr val="bg1"/>
                </a:solidFill>
              </a:rPr>
              <a:t>opsluiting</a:t>
            </a:r>
            <a:endParaRPr lang="en-GB" sz="2800">
              <a:solidFill>
                <a:schemeClr val="bg1"/>
              </a:solidFill>
            </a:endParaRPr>
          </a:p>
        </p:txBody>
      </p:sp>
      <p:sp>
        <p:nvSpPr>
          <p:cNvPr id="4" name="Footer Placeholder 3">
            <a:extLst>
              <a:ext uri="{FF2B5EF4-FFF2-40B4-BE49-F238E27FC236}">
                <a16:creationId xmlns:a16="http://schemas.microsoft.com/office/drawing/2014/main" id="{CAFF9B23-AE15-4E9B-A2EF-C4CFFC5DFC81}"/>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E63DD037-1C32-4ACE-8FDD-F0637C676AE4}"/>
              </a:ext>
            </a:extLst>
          </p:cNvPr>
          <p:cNvSpPr>
            <a:spLocks noGrp="1"/>
          </p:cNvSpPr>
          <p:nvPr>
            <p:ph type="sldNum" sz="quarter" idx="12"/>
          </p:nvPr>
        </p:nvSpPr>
        <p:spPr/>
        <p:txBody>
          <a:bodyPr/>
          <a:lstStyle/>
          <a:p>
            <a:fld id="{607FDA0D-75C2-4509-B589-D4A45AB8915E}" type="slidenum">
              <a:rPr lang="en-GB" smtClean="0"/>
              <a:t>40</a:t>
            </a:fld>
            <a:endParaRPr lang="en-GB"/>
          </a:p>
        </p:txBody>
      </p:sp>
    </p:spTree>
    <p:extLst>
      <p:ext uri="{BB962C8B-B14F-4D97-AF65-F5344CB8AC3E}">
        <p14:creationId xmlns:p14="http://schemas.microsoft.com/office/powerpoint/2010/main" val="28110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err="1"/>
              <a:t>Magnetische</a:t>
            </a:r>
            <a:r>
              <a:rPr lang="en-US"/>
              <a:t> </a:t>
            </a:r>
            <a:r>
              <a:rPr lang="en-US" err="1"/>
              <a:t>grootheden</a:t>
            </a:r>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a:xfrm>
                <a:off x="838200" y="1690688"/>
                <a:ext cx="10832184" cy="4376737"/>
              </a:xfrm>
            </p:spPr>
            <p:txBody>
              <a:bodyPr/>
              <a:lstStyle/>
              <a:p>
                <a:r>
                  <a:rPr lang="en-GB" sz="3200" err="1">
                    <a:solidFill>
                      <a:srgbClr val="F36F2C"/>
                    </a:solidFill>
                    <a:cs typeface="Calibri"/>
                  </a:rPr>
                  <a:t>Magnetische</a:t>
                </a:r>
                <a:r>
                  <a:rPr lang="en-GB" sz="3200">
                    <a:solidFill>
                      <a:srgbClr val="F36F2C"/>
                    </a:solidFill>
                    <a:cs typeface="Calibri"/>
                  </a:rPr>
                  <a:t> </a:t>
                </a:r>
                <a:r>
                  <a:rPr lang="en-GB" sz="3200" err="1">
                    <a:solidFill>
                      <a:srgbClr val="F36F2C"/>
                    </a:solidFill>
                    <a:cs typeface="Calibri"/>
                  </a:rPr>
                  <a:t>veldsterkte</a:t>
                </a:r>
                <a:r>
                  <a:rPr lang="en-GB" sz="3200">
                    <a:solidFill>
                      <a:srgbClr val="F36F2C"/>
                    </a:solidFill>
                    <a:cs typeface="Calibri"/>
                  </a:rPr>
                  <a:t> </a:t>
                </a:r>
                <a14:m>
                  <m:oMath xmlns:m="http://schemas.openxmlformats.org/officeDocument/2006/math">
                    <m:r>
                      <a:rPr lang="en-GB" sz="3200" i="1" smtClean="0">
                        <a:solidFill>
                          <a:srgbClr val="F36F2C"/>
                        </a:solidFill>
                        <a:latin typeface="Cambria Math" panose="02040503050406030204" pitchFamily="18" charset="0"/>
                        <a:cs typeface="Calibri"/>
                      </a:rPr>
                      <m:t>𝐵</m:t>
                    </m:r>
                  </m:oMath>
                </a14:m>
                <a:endParaRPr lang="en-GB" sz="2400">
                  <a:solidFill>
                    <a:srgbClr val="F36F2C"/>
                  </a:solidFill>
                  <a:ea typeface="+mn-lt"/>
                  <a:cs typeface="+mn-lt"/>
                </a:endParaRPr>
              </a:p>
              <a:p>
                <a:pPr lvl="1" indent="-285750"/>
                <a:r>
                  <a:rPr lang="en-GB" err="1">
                    <a:ea typeface="+mn-lt"/>
                    <a:cs typeface="+mn-lt"/>
                  </a:rPr>
                  <a:t>Hogere</a:t>
                </a:r>
                <a:r>
                  <a:rPr lang="en-GB">
                    <a:ea typeface="+mn-lt"/>
                    <a:cs typeface="+mn-lt"/>
                  </a:rPr>
                  <a:t> </a:t>
                </a:r>
                <a:r>
                  <a:rPr lang="en-GB" err="1">
                    <a:ea typeface="+mn-lt"/>
                    <a:cs typeface="+mn-lt"/>
                  </a:rPr>
                  <a:t>dichtheid</a:t>
                </a:r>
                <a:r>
                  <a:rPr lang="en-GB">
                    <a:ea typeface="+mn-lt"/>
                    <a:cs typeface="+mn-lt"/>
                  </a:rPr>
                  <a:t> van </a:t>
                </a:r>
                <a:r>
                  <a:rPr lang="en-GB" err="1">
                    <a:ea typeface="+mn-lt"/>
                    <a:cs typeface="+mn-lt"/>
                  </a:rPr>
                  <a:t>veldlijnen</a:t>
                </a:r>
                <a:r>
                  <a:rPr lang="en-GB">
                    <a:ea typeface="+mn-lt"/>
                    <a:cs typeface="+mn-lt"/>
                  </a:rPr>
                  <a:t> </a:t>
                </a:r>
                <a:r>
                  <a:rPr lang="en-GB" err="1">
                    <a:ea typeface="+mn-lt"/>
                    <a:cs typeface="+mn-lt"/>
                  </a:rPr>
                  <a:t>leidt</a:t>
                </a:r>
                <a:r>
                  <a:rPr lang="en-GB">
                    <a:ea typeface="+mn-lt"/>
                    <a:cs typeface="+mn-lt"/>
                  </a:rPr>
                  <a:t> tot </a:t>
                </a:r>
                <a:r>
                  <a:rPr lang="en-GB" err="1">
                    <a:ea typeface="+mn-lt"/>
                    <a:cs typeface="+mn-lt"/>
                  </a:rPr>
                  <a:t>hogere</a:t>
                </a:r>
                <a:r>
                  <a:rPr lang="en-GB">
                    <a:ea typeface="+mn-lt"/>
                    <a:cs typeface="+mn-lt"/>
                  </a:rPr>
                  <a:t> </a:t>
                </a:r>
                <a:r>
                  <a:rPr lang="en-GB" i="1">
                    <a:ea typeface="+mn-lt"/>
                    <a:cs typeface="+mn-lt"/>
                  </a:rPr>
                  <a:t>B</a:t>
                </a:r>
                <a:br>
                  <a:rPr lang="en-GB">
                    <a:ea typeface="+mn-lt"/>
                    <a:cs typeface="+mn-lt"/>
                  </a:rPr>
                </a:br>
                <a:endParaRPr lang="en-GB">
                  <a:cs typeface="Calibri"/>
                </a:endParaRPr>
              </a:p>
              <a:p>
                <a:r>
                  <a:rPr lang="en-GB" sz="3200" err="1">
                    <a:solidFill>
                      <a:srgbClr val="F36F2C"/>
                    </a:solidFill>
                    <a:cs typeface="Calibri"/>
                  </a:rPr>
                  <a:t>Magnetische</a:t>
                </a:r>
                <a:r>
                  <a:rPr lang="en-GB" sz="3200">
                    <a:solidFill>
                      <a:srgbClr val="F36F2C"/>
                    </a:solidFill>
                    <a:cs typeface="Calibri"/>
                  </a:rPr>
                  <a:t> flux </a:t>
                </a:r>
                <a14:m>
                  <m:oMath xmlns:m="http://schemas.openxmlformats.org/officeDocument/2006/math">
                    <m:r>
                      <m:rPr>
                        <m:sty m:val="p"/>
                      </m:rPr>
                      <a:rPr lang="el-GR" sz="3200" i="1" smtClean="0">
                        <a:solidFill>
                          <a:srgbClr val="F36F2C"/>
                        </a:solidFill>
                        <a:latin typeface="Cambria Math" panose="02040503050406030204" pitchFamily="18" charset="0"/>
                        <a:ea typeface="Cambria Math" panose="02040503050406030204" pitchFamily="18" charset="0"/>
                        <a:cs typeface="Calibri"/>
                      </a:rPr>
                      <m:t>Φ</m:t>
                    </m:r>
                  </m:oMath>
                </a14:m>
                <a:endParaRPr lang="en-GB" sz="3200">
                  <a:solidFill>
                    <a:srgbClr val="F36F2C"/>
                  </a:solidFill>
                  <a:cs typeface="Calibri"/>
                </a:endParaRPr>
              </a:p>
              <a:p>
                <a:pPr lvl="1" indent="-285750"/>
                <a:r>
                  <a:rPr lang="en-GB" err="1">
                    <a:cs typeface="Calibri"/>
                  </a:rPr>
                  <a:t>Hoofdletter</a:t>
                </a:r>
                <a:r>
                  <a:rPr lang="en-GB">
                    <a:cs typeface="Calibri"/>
                  </a:rPr>
                  <a:t> phi </a:t>
                </a:r>
              </a:p>
              <a:p>
                <a:pPr lvl="1" indent="-285750"/>
                <a:r>
                  <a:rPr lang="en-GB" err="1">
                    <a:cs typeface="Calibri"/>
                  </a:rPr>
                  <a:t>Dichtheid</a:t>
                </a:r>
                <a:r>
                  <a:rPr lang="en-GB">
                    <a:cs typeface="Calibri"/>
                  </a:rPr>
                  <a:t> van </a:t>
                </a:r>
                <a:r>
                  <a:rPr lang="en-GB" err="1">
                    <a:cs typeface="Calibri"/>
                  </a:rPr>
                  <a:t>magnetische</a:t>
                </a:r>
                <a:r>
                  <a:rPr lang="en-GB">
                    <a:cs typeface="Calibri"/>
                  </a:rPr>
                  <a:t> </a:t>
                </a:r>
                <a:r>
                  <a:rPr lang="en-GB" err="1">
                    <a:cs typeface="Calibri"/>
                  </a:rPr>
                  <a:t>veldlijnen</a:t>
                </a:r>
                <a:r>
                  <a:rPr lang="en-GB">
                    <a:cs typeface="Calibri"/>
                  </a:rPr>
                  <a:t> door </a:t>
                </a:r>
                <a:r>
                  <a:rPr lang="en-GB" err="1">
                    <a:cs typeface="Calibri"/>
                  </a:rPr>
                  <a:t>een</a:t>
                </a:r>
                <a:r>
                  <a:rPr lang="en-GB">
                    <a:cs typeface="Calibri"/>
                  </a:rPr>
                  <a:t> </a:t>
                </a:r>
                <a:r>
                  <a:rPr lang="en-GB" err="1">
                    <a:cs typeface="Calibri"/>
                  </a:rPr>
                  <a:t>oppervlak</a:t>
                </a:r>
                <a:endParaRPr lang="en-GB">
                  <a:cs typeface="Calibri"/>
                </a:endParaRPr>
              </a:p>
              <a:p>
                <a:pPr lvl="1" indent="-285750"/>
                <a:r>
                  <a:rPr lang="en-GB" err="1">
                    <a:cs typeface="Calibri"/>
                  </a:rPr>
                  <a:t>Afhankelijk</a:t>
                </a:r>
                <a:r>
                  <a:rPr lang="en-GB">
                    <a:cs typeface="Calibri"/>
                  </a:rPr>
                  <a:t> van </a:t>
                </a:r>
                <a:r>
                  <a:rPr lang="en-GB" err="1">
                    <a:cs typeface="Calibri"/>
                  </a:rPr>
                  <a:t>hoek</a:t>
                </a:r>
                <a:r>
                  <a:rPr lang="en-GB">
                    <a:cs typeface="Calibri"/>
                  </a:rPr>
                  <a:t> </a:t>
                </a:r>
                <a:r>
                  <a:rPr lang="en-GB" err="1">
                    <a:cs typeface="Calibri"/>
                  </a:rPr>
                  <a:t>tussen</a:t>
                </a:r>
                <a:r>
                  <a:rPr lang="en-GB">
                    <a:cs typeface="Calibri"/>
                  </a:rPr>
                  <a:t> </a:t>
                </a:r>
                <a:r>
                  <a:rPr lang="en-GB" err="1">
                    <a:cs typeface="Calibri"/>
                  </a:rPr>
                  <a:t>lijnen</a:t>
                </a:r>
                <a:r>
                  <a:rPr lang="en-GB">
                    <a:cs typeface="Calibri"/>
                  </a:rPr>
                  <a:t> </a:t>
                </a:r>
                <a:r>
                  <a:rPr lang="en-GB" err="1">
                    <a:cs typeface="Calibri"/>
                  </a:rPr>
                  <a:t>en</a:t>
                </a:r>
                <a:r>
                  <a:rPr lang="en-GB">
                    <a:cs typeface="Calibri"/>
                  </a:rPr>
                  <a:t> </a:t>
                </a:r>
                <a:r>
                  <a:rPr lang="en-GB" err="1">
                    <a:cs typeface="Calibri"/>
                  </a:rPr>
                  <a:t>oppervlak</a:t>
                </a:r>
                <a:endParaRPr lang="en-GB" sz="2400">
                  <a:cs typeface="Calibri"/>
                </a:endParaRPr>
              </a:p>
            </p:txBody>
          </p:sp>
        </mc:Choice>
        <mc:Fallback xmlns="">
          <p:sp>
            <p:nvSpPr>
              <p:cNvPr id="3" name="Content Placeholder 2">
                <a:extLst>
                  <a:ext uri="{FF2B5EF4-FFF2-40B4-BE49-F238E27FC236}">
                    <a16:creationId xmlns:a16="http://schemas.microsoft.com/office/drawing/2014/main" id="{9D214680-D7DB-44A0-9040-49015AE85B7D}"/>
                  </a:ext>
                </a:extLst>
              </p:cNvPr>
              <p:cNvSpPr>
                <a:spLocks noGrp="1" noRot="1" noChangeAspect="1" noMove="1" noResize="1" noEditPoints="1" noAdjustHandles="1" noChangeArrowheads="1" noChangeShapeType="1" noTextEdit="1"/>
              </p:cNvSpPr>
              <p:nvPr>
                <p:ph idx="1"/>
              </p:nvPr>
            </p:nvSpPr>
            <p:spPr>
              <a:xfrm>
                <a:off x="838200" y="1690688"/>
                <a:ext cx="10832184" cy="4376737"/>
              </a:xfrm>
              <a:blipFill>
                <a:blip r:embed="rId3"/>
                <a:stretch>
                  <a:fillRect l="-1295" t="-3064"/>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41</a:t>
            </a:fld>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9E0D4F-1714-48E2-9971-219CCC4DF639}"/>
                  </a:ext>
                </a:extLst>
              </p:cNvPr>
              <p:cNvSpPr txBox="1"/>
              <p:nvPr/>
            </p:nvSpPr>
            <p:spPr>
              <a:xfrm>
                <a:off x="4580040" y="5179147"/>
                <a:ext cx="3031920"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el-GR" sz="3200" i="1" smtClean="0">
                          <a:solidFill>
                            <a:schemeClr val="bg1"/>
                          </a:solidFill>
                          <a:latin typeface="Cambria Math" panose="02040503050406030204" pitchFamily="18" charset="0"/>
                          <a:ea typeface="Cambria Math" panose="02040503050406030204" pitchFamily="18" charset="0"/>
                        </a:rPr>
                        <m:t>Φ</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𝐵</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𝐴</m:t>
                      </m:r>
                      <m:r>
                        <a:rPr lang="en-US" sz="3200" b="0" i="1" smtClean="0">
                          <a:solidFill>
                            <a:schemeClr val="bg1"/>
                          </a:solidFill>
                          <a:latin typeface="Cambria Math" panose="02040503050406030204" pitchFamily="18" charset="0"/>
                          <a:ea typeface="Cambria Math" panose="02040503050406030204" pitchFamily="18" charset="0"/>
                        </a:rPr>
                        <m:t> </m:t>
                      </m:r>
                      <m:r>
                        <m:rPr>
                          <m:nor/>
                        </m:rPr>
                        <a:rPr lang="en-US" sz="3200" b="0" i="0" smtClean="0">
                          <a:solidFill>
                            <a:schemeClr val="bg1"/>
                          </a:solidFill>
                          <a:latin typeface="Cambria Math" panose="02040503050406030204" pitchFamily="18" charset="0"/>
                          <a:ea typeface="Cambria Math" panose="02040503050406030204" pitchFamily="18" charset="0"/>
                        </a:rPr>
                        <m:t>cos</m:t>
                      </m:r>
                      <m:r>
                        <m:rPr>
                          <m:nor/>
                        </m:rPr>
                        <a:rPr lang="en-US" sz="3200" b="0" i="0" smtClean="0">
                          <a:solidFill>
                            <a:schemeClr val="bg1"/>
                          </a:solidFill>
                          <a:latin typeface="Cambria Math" panose="02040503050406030204" pitchFamily="18" charset="0"/>
                          <a:ea typeface="Cambria Math" panose="02040503050406030204" pitchFamily="18" charset="0"/>
                        </a:rPr>
                        <m:t>(</m:t>
                      </m:r>
                      <m:r>
                        <m:rPr>
                          <m:sty m:val="p"/>
                        </m:rPr>
                        <a:rPr lang="el-GR" sz="3200" b="0" i="1" smtClean="0">
                          <a:solidFill>
                            <a:schemeClr val="bg1"/>
                          </a:solidFill>
                          <a:latin typeface="Cambria Math" panose="02040503050406030204" pitchFamily="18" charset="0"/>
                          <a:ea typeface="Cambria Math" panose="02040503050406030204" pitchFamily="18" charset="0"/>
                        </a:rPr>
                        <m:t>α</m:t>
                      </m:r>
                      <m:r>
                        <a:rPr lang="en-US" sz="3200" b="0" i="1" smtClean="0">
                          <a:solidFill>
                            <a:schemeClr val="bg1"/>
                          </a:solidFill>
                          <a:latin typeface="Cambria Math" panose="02040503050406030204" pitchFamily="18" charset="0"/>
                          <a:ea typeface="Cambria Math" panose="02040503050406030204" pitchFamily="18" charset="0"/>
                        </a:rPr>
                        <m:t>)</m:t>
                      </m:r>
                    </m:oMath>
                  </m:oMathPara>
                </a14:m>
                <a:endParaRPr lang="en-GB" sz="2800">
                  <a:solidFill>
                    <a:schemeClr val="bg1"/>
                  </a:solidFill>
                </a:endParaRPr>
              </a:p>
            </p:txBody>
          </p:sp>
        </mc:Choice>
        <mc:Fallback xmlns="">
          <p:sp>
            <p:nvSpPr>
              <p:cNvPr id="6" name="TextBox 5">
                <a:extLst>
                  <a:ext uri="{FF2B5EF4-FFF2-40B4-BE49-F238E27FC236}">
                    <a16:creationId xmlns:a16="http://schemas.microsoft.com/office/drawing/2014/main" id="{CC9E0D4F-1714-48E2-9971-219CCC4DF639}"/>
                  </a:ext>
                </a:extLst>
              </p:cNvPr>
              <p:cNvSpPr txBox="1">
                <a:spLocks noRot="1" noChangeAspect="1" noMove="1" noResize="1" noEditPoints="1" noAdjustHandles="1" noChangeArrowheads="1" noChangeShapeType="1" noTextEdit="1"/>
              </p:cNvSpPr>
              <p:nvPr/>
            </p:nvSpPr>
            <p:spPr>
              <a:xfrm>
                <a:off x="4580040" y="5179147"/>
                <a:ext cx="3031920" cy="492443"/>
              </a:xfrm>
              <a:prstGeom prst="rect">
                <a:avLst/>
              </a:prstGeom>
              <a:blipFill>
                <a:blip r:embed="rId4"/>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167625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err="1"/>
              <a:t>Elektromotorische</a:t>
            </a:r>
            <a:r>
              <a:rPr lang="en-US"/>
              <a:t> </a:t>
            </a:r>
            <a:r>
              <a:rPr lang="en-US" err="1"/>
              <a:t>kracht</a:t>
            </a:r>
            <a:r>
              <a:rPr lang="en-US"/>
              <a:t> (</a:t>
            </a:r>
            <a:r>
              <a:rPr lang="en-US" err="1"/>
              <a:t>EMK</a:t>
            </a:r>
            <a:r>
              <a:rPr lang="en-US"/>
              <a:t>)</a:t>
            </a:r>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p:txBody>
              <a:bodyPr>
                <a:normAutofit fontScale="85000" lnSpcReduction="20000"/>
              </a:bodyPr>
              <a:lstStyle/>
              <a:p>
                <a:pPr>
                  <a:buFont typeface="Arial"/>
                  <a:buChar char="•"/>
                </a:pPr>
                <a:r>
                  <a:rPr lang="en-GB" sz="3200" err="1">
                    <a:ea typeface="+mn-lt"/>
                    <a:cs typeface="+mn-lt"/>
                  </a:rPr>
                  <a:t>Afhankelijk</a:t>
                </a:r>
                <a:r>
                  <a:rPr lang="en-GB" sz="3200">
                    <a:ea typeface="+mn-lt"/>
                    <a:cs typeface="+mn-lt"/>
                  </a:rPr>
                  <a:t> van de </a:t>
                </a:r>
                <a:r>
                  <a:rPr lang="en-GB" sz="3200" err="1">
                    <a:solidFill>
                      <a:srgbClr val="F36F2C"/>
                    </a:solidFill>
                    <a:ea typeface="+mn-lt"/>
                    <a:cs typeface="+mn-lt"/>
                  </a:rPr>
                  <a:t>verandering</a:t>
                </a:r>
                <a:r>
                  <a:rPr lang="en-GB" sz="3200">
                    <a:solidFill>
                      <a:srgbClr val="F36F2C"/>
                    </a:solidFill>
                    <a:ea typeface="+mn-lt"/>
                    <a:cs typeface="+mn-lt"/>
                  </a:rPr>
                  <a:t> van </a:t>
                </a:r>
                <a:r>
                  <a:rPr lang="en-GB" sz="3200" err="1">
                    <a:solidFill>
                      <a:srgbClr val="F36F2C"/>
                    </a:solidFill>
                    <a:ea typeface="+mn-lt"/>
                    <a:cs typeface="+mn-lt"/>
                  </a:rPr>
                  <a:t>magnetische</a:t>
                </a:r>
                <a:r>
                  <a:rPr lang="en-GB" sz="3200">
                    <a:solidFill>
                      <a:srgbClr val="F36F2C"/>
                    </a:solidFill>
                    <a:ea typeface="+mn-lt"/>
                    <a:cs typeface="+mn-lt"/>
                  </a:rPr>
                  <a:t> flux</a:t>
                </a:r>
                <a:endParaRPr lang="en-GB" sz="3200">
                  <a:solidFill>
                    <a:srgbClr val="F36F2C"/>
                  </a:solidFill>
                  <a:cs typeface="Calibri"/>
                </a:endParaRPr>
              </a:p>
              <a:p>
                <a:pPr>
                  <a:buFont typeface="Arial"/>
                  <a:buChar char="•"/>
                </a:pPr>
                <a:r>
                  <a:rPr lang="en-GB" sz="3200" err="1">
                    <a:ea typeface="+mn-lt"/>
                    <a:cs typeface="+mn-lt"/>
                  </a:rPr>
                  <a:t>Berekent</a:t>
                </a:r>
                <a:r>
                  <a:rPr lang="en-GB" sz="3200">
                    <a:ea typeface="+mn-lt"/>
                    <a:cs typeface="+mn-lt"/>
                  </a:rPr>
                  <a:t> door: </a:t>
                </a:r>
              </a:p>
              <a:p>
                <a:pPr>
                  <a:buFont typeface="Arial"/>
                  <a:buChar char="•"/>
                </a:pPr>
                <a:endParaRPr lang="en-GB" sz="3200">
                  <a:ea typeface="+mn-lt"/>
                  <a:cs typeface="+mn-lt"/>
                </a:endParaRPr>
              </a:p>
              <a:p>
                <a:pPr>
                  <a:buFont typeface="Arial"/>
                  <a:buChar char="•"/>
                </a:pPr>
                <a:endParaRPr lang="en-GB" sz="3200">
                  <a:ea typeface="+mn-lt"/>
                  <a:cs typeface="+mn-lt"/>
                </a:endParaRPr>
              </a:p>
              <a:p>
                <a:pPr>
                  <a:buFont typeface="Arial"/>
                  <a:buChar char="•"/>
                </a:pPr>
                <a:r>
                  <a:rPr lang="en-GB" sz="3200" err="1">
                    <a:ea typeface="+mn-lt"/>
                    <a:cs typeface="+mn-lt"/>
                  </a:rPr>
                  <a:t>EMK</a:t>
                </a:r>
                <a:r>
                  <a:rPr lang="en-GB" sz="3200">
                    <a:ea typeface="+mn-lt"/>
                    <a:cs typeface="+mn-lt"/>
                  </a:rPr>
                  <a:t>: </a:t>
                </a:r>
                <a14:m>
                  <m:oMath xmlns:m="http://schemas.openxmlformats.org/officeDocument/2006/math">
                    <m:r>
                      <a:rPr lang="en-GB" i="1" smtClean="0">
                        <a:latin typeface="Cambria Math" panose="02040503050406030204" pitchFamily="18" charset="0"/>
                        <a:ea typeface="Cambria Math" panose="02040503050406030204" pitchFamily="18" charset="0"/>
                        <a:cs typeface="+mn-lt"/>
                      </a:rPr>
                      <m:t>𝜀</m:t>
                    </m:r>
                  </m:oMath>
                </a14:m>
                <a:r>
                  <a:rPr lang="en-GB" sz="3200">
                    <a:ea typeface="+mn-lt"/>
                    <a:cs typeface="+mn-lt"/>
                  </a:rPr>
                  <a:t> (epsilon)</a:t>
                </a:r>
              </a:p>
              <a:p>
                <a:pPr>
                  <a:buFont typeface="Arial"/>
                  <a:buChar char="•"/>
                </a:pPr>
                <a:endParaRPr lang="en-GB" sz="3200">
                  <a:ea typeface="+mn-lt"/>
                  <a:cs typeface="+mn-lt"/>
                </a:endParaRPr>
              </a:p>
              <a:p>
                <a:r>
                  <a:rPr lang="en-GB" sz="2800" err="1">
                    <a:ea typeface="+mn-lt"/>
                    <a:cs typeface="+mn-lt"/>
                  </a:rPr>
                  <a:t>Gebruikt</a:t>
                </a:r>
                <a:r>
                  <a:rPr lang="en-GB" sz="2800">
                    <a:ea typeface="+mn-lt"/>
                    <a:cs typeface="+mn-lt"/>
                  </a:rPr>
                  <a:t> in </a:t>
                </a:r>
                <a:r>
                  <a:rPr lang="en-GB" sz="2800" err="1">
                    <a:ea typeface="+mn-lt"/>
                    <a:cs typeface="+mn-lt"/>
                  </a:rPr>
                  <a:t>transformators</a:t>
                </a:r>
                <a:endParaRPr lang="en-GB" sz="2800">
                  <a:ea typeface="+mn-lt"/>
                  <a:cs typeface="+mn-lt"/>
                </a:endParaRPr>
              </a:p>
              <a:p>
                <a:pPr>
                  <a:buFont typeface="Arial"/>
                  <a:buChar char="•"/>
                </a:pPr>
                <a:endParaRPr lang="en-GB" sz="3200">
                  <a:ea typeface="+mn-lt"/>
                  <a:cs typeface="+mn-lt"/>
                </a:endParaRPr>
              </a:p>
              <a:p>
                <a:pPr>
                  <a:buFont typeface="Arial"/>
                  <a:buChar char="•"/>
                </a:pPr>
                <a:endParaRPr lang="en-GB" sz="3200">
                  <a:ea typeface="+mn-lt"/>
                  <a:cs typeface="+mn-lt"/>
                </a:endParaRPr>
              </a:p>
              <a:p>
                <a:pPr marL="457200" lvl="1" indent="0">
                  <a:buNone/>
                </a:pPr>
                <a:r>
                  <a:rPr lang="en-GB" sz="2400" b="1">
                    <a:ea typeface="+mn-lt"/>
                    <a:cs typeface="+mn-lt"/>
                  </a:rPr>
                  <a:t> </a:t>
                </a:r>
                <a:endParaRPr lang="en-US" sz="2400">
                  <a:cs typeface="Calibri"/>
                </a:endParaRPr>
              </a:p>
              <a:p>
                <a:endParaRPr lang="en-GB"/>
              </a:p>
            </p:txBody>
          </p:sp>
        </mc:Choice>
        <mc:Fallback xmlns="">
          <p:sp>
            <p:nvSpPr>
              <p:cNvPr id="3" name="Content Placeholder 2">
                <a:extLst>
                  <a:ext uri="{FF2B5EF4-FFF2-40B4-BE49-F238E27FC236}">
                    <a16:creationId xmlns:a16="http://schemas.microsoft.com/office/drawing/2014/main" id="{9D214680-D7DB-44A0-9040-49015AE85B7D}"/>
                  </a:ext>
                </a:extLst>
              </p:cNvPr>
              <p:cNvSpPr>
                <a:spLocks noGrp="1" noRot="1" noChangeAspect="1" noMove="1" noResize="1" noEditPoints="1" noAdjustHandles="1" noChangeArrowheads="1" noChangeShapeType="1" noTextEdit="1"/>
              </p:cNvSpPr>
              <p:nvPr>
                <p:ph idx="1"/>
              </p:nvPr>
            </p:nvSpPr>
            <p:spPr>
              <a:blipFill>
                <a:blip r:embed="rId2"/>
                <a:stretch>
                  <a:fillRect l="-986" t="-3900"/>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42</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1A0EF5-EC9F-48A5-B516-747DCA4A44EA}"/>
                  </a:ext>
                </a:extLst>
              </p:cNvPr>
              <p:cNvSpPr txBox="1"/>
              <p:nvPr/>
            </p:nvSpPr>
            <p:spPr>
              <a:xfrm>
                <a:off x="1717124" y="2514704"/>
                <a:ext cx="10429240" cy="584775"/>
              </a:xfrm>
              <a:prstGeom prst="rect">
                <a:avLst/>
              </a:prstGeom>
              <a:noFill/>
            </p:spPr>
            <p:txBody>
              <a:bodyPr wrap="square">
                <a:spAutoFit/>
              </a:bodyPr>
              <a:lstStyle/>
              <a:p>
                <a14:m>
                  <m:oMath xmlns:m="http://schemas.openxmlformats.org/officeDocument/2006/math">
                    <m:r>
                      <m:rPr>
                        <m:nor/>
                      </m:rPr>
                      <a:rPr lang="nl-NL" sz="2800" b="0" i="0" smtClean="0">
                        <a:solidFill>
                          <a:schemeClr val="bg1"/>
                        </a:solidFill>
                        <a:latin typeface="Cambria Math" panose="02040503050406030204" pitchFamily="18" charset="0"/>
                        <a:ea typeface="Cambria Math" panose="02040503050406030204" pitchFamily="18" charset="0"/>
                        <a:cs typeface="+mn-lt"/>
                      </a:rPr>
                      <m:t>Aantal</m:t>
                    </m:r>
                    <m:r>
                      <m:rPr>
                        <m:nor/>
                      </m:rPr>
                      <a:rPr lang="nl-NL" sz="2800" b="0" i="0" smtClean="0">
                        <a:solidFill>
                          <a:schemeClr val="bg1"/>
                        </a:solidFill>
                        <a:latin typeface="Cambria Math" panose="02040503050406030204" pitchFamily="18" charset="0"/>
                        <a:ea typeface="Cambria Math" panose="02040503050406030204" pitchFamily="18" charset="0"/>
                        <a:cs typeface="+mn-lt"/>
                      </a:rPr>
                      <m:t> </m:t>
                    </m:r>
                    <m:r>
                      <m:rPr>
                        <m:nor/>
                      </m:rPr>
                      <a:rPr lang="nl-NL" sz="2800" b="0" i="0" smtClean="0">
                        <a:solidFill>
                          <a:schemeClr val="bg1"/>
                        </a:solidFill>
                        <a:latin typeface="Cambria Math" panose="02040503050406030204" pitchFamily="18" charset="0"/>
                        <a:ea typeface="Cambria Math" panose="02040503050406030204" pitchFamily="18" charset="0"/>
                        <a:cs typeface="+mn-lt"/>
                      </a:rPr>
                      <m:t>windingen</m:t>
                    </m:r>
                    <m:r>
                      <m:rPr>
                        <m:nor/>
                      </m:rPr>
                      <a:rPr lang="nl-NL" sz="2800" b="0" i="0" smtClean="0">
                        <a:solidFill>
                          <a:schemeClr val="bg1"/>
                        </a:solidFill>
                        <a:latin typeface="Cambria Math" panose="02040503050406030204" pitchFamily="18" charset="0"/>
                        <a:ea typeface="Cambria Math" panose="02040503050406030204" pitchFamily="18" charset="0"/>
                        <a:cs typeface="+mn-lt"/>
                      </a:rPr>
                      <m:t> </m:t>
                    </m:r>
                    <m:r>
                      <m:rPr>
                        <m:nor/>
                      </m:rPr>
                      <a:rPr lang="nl-NL" sz="2800" b="0" i="0" smtClean="0">
                        <a:solidFill>
                          <a:schemeClr val="bg1"/>
                        </a:solidFill>
                        <a:latin typeface="Cambria Math" panose="02040503050406030204" pitchFamily="18" charset="0"/>
                        <a:ea typeface="Cambria Math" panose="02040503050406030204" pitchFamily="18" charset="0"/>
                        <a:cs typeface="+mn-lt"/>
                      </a:rPr>
                      <m:t>in</m:t>
                    </m:r>
                    <m:r>
                      <m:rPr>
                        <m:nor/>
                      </m:rPr>
                      <a:rPr lang="nl-NL" sz="2800" b="0" i="0" smtClean="0">
                        <a:solidFill>
                          <a:schemeClr val="bg1"/>
                        </a:solidFill>
                        <a:latin typeface="Cambria Math" panose="02040503050406030204" pitchFamily="18" charset="0"/>
                        <a:ea typeface="Cambria Math" panose="02040503050406030204" pitchFamily="18" charset="0"/>
                        <a:cs typeface="+mn-lt"/>
                      </a:rPr>
                      <m:t> </m:t>
                    </m:r>
                    <m:r>
                      <m:rPr>
                        <m:nor/>
                      </m:rPr>
                      <a:rPr lang="nl-NL" sz="2800" b="0" i="0" smtClean="0">
                        <a:solidFill>
                          <a:schemeClr val="bg1"/>
                        </a:solidFill>
                        <a:latin typeface="Cambria Math" panose="02040503050406030204" pitchFamily="18" charset="0"/>
                        <a:ea typeface="Cambria Math" panose="02040503050406030204" pitchFamily="18" charset="0"/>
                        <a:cs typeface="+mn-lt"/>
                      </a:rPr>
                      <m:t>spoel</m:t>
                    </m:r>
                    <m:r>
                      <m:rPr>
                        <m:nor/>
                      </m:rPr>
                      <a:rPr lang="en-US" sz="2800" b="0" i="0" smtClean="0">
                        <a:solidFill>
                          <a:schemeClr val="bg1"/>
                        </a:solidFill>
                        <a:latin typeface="Cambria Math" panose="02040503050406030204" pitchFamily="18" charset="0"/>
                        <a:ea typeface="Cambria Math" panose="02040503050406030204" pitchFamily="18" charset="0"/>
                        <a:cs typeface="+mn-lt"/>
                      </a:rPr>
                      <m:t> </m:t>
                    </m:r>
                    <m:r>
                      <a:rPr lang="en-US" sz="2800" b="0" i="1" smtClean="0">
                        <a:solidFill>
                          <a:schemeClr val="bg1"/>
                        </a:solidFill>
                        <a:latin typeface="Cambria Math" panose="02040503050406030204" pitchFamily="18" charset="0"/>
                        <a:ea typeface="Cambria Math" panose="02040503050406030204" pitchFamily="18" charset="0"/>
                        <a:cs typeface="+mn-lt"/>
                      </a:rPr>
                      <m:t>×</m:t>
                    </m:r>
                    <m:r>
                      <m:rPr>
                        <m:nor/>
                      </m:rPr>
                      <a:rPr lang="nl-NL" sz="2800" b="0" i="0" smtClean="0">
                        <a:solidFill>
                          <a:schemeClr val="bg1"/>
                        </a:solidFill>
                        <a:latin typeface="Cambria Math" panose="02040503050406030204" pitchFamily="18" charset="0"/>
                        <a:ea typeface="Cambria Math" panose="02040503050406030204" pitchFamily="18" charset="0"/>
                        <a:cs typeface="+mn-lt"/>
                      </a:rPr>
                      <m:t>verandering</m:t>
                    </m:r>
                    <m:r>
                      <m:rPr>
                        <m:nor/>
                      </m:rPr>
                      <a:rPr lang="en-US" sz="2800" b="0" i="0" smtClean="0">
                        <a:solidFill>
                          <a:schemeClr val="bg1"/>
                        </a:solidFill>
                        <a:latin typeface="Cambria Math" panose="02040503050406030204" pitchFamily="18" charset="0"/>
                        <a:ea typeface="Cambria Math" panose="02040503050406030204" pitchFamily="18" charset="0"/>
                        <a:cs typeface="+mn-lt"/>
                      </a:rPr>
                      <m:t> </m:t>
                    </m:r>
                    <m:r>
                      <m:rPr>
                        <m:nor/>
                      </m:rPr>
                      <a:rPr lang="en-US" sz="2800" b="0" i="0" smtClean="0">
                        <a:solidFill>
                          <a:schemeClr val="bg1"/>
                        </a:solidFill>
                        <a:latin typeface="Cambria Math" panose="02040503050406030204" pitchFamily="18" charset="0"/>
                        <a:ea typeface="Cambria Math" panose="02040503050406030204" pitchFamily="18" charset="0"/>
                        <a:cs typeface="+mn-lt"/>
                      </a:rPr>
                      <m:t>in</m:t>
                    </m:r>
                    <m:r>
                      <m:rPr>
                        <m:nor/>
                      </m:rPr>
                      <a:rPr lang="en-US" sz="2800" b="0" i="0" smtClean="0">
                        <a:solidFill>
                          <a:schemeClr val="bg1"/>
                        </a:solidFill>
                        <a:latin typeface="Cambria Math" panose="02040503050406030204" pitchFamily="18" charset="0"/>
                        <a:ea typeface="Cambria Math" panose="02040503050406030204" pitchFamily="18" charset="0"/>
                        <a:cs typeface="+mn-lt"/>
                      </a:rPr>
                      <m:t> </m:t>
                    </m:r>
                    <m:r>
                      <m:rPr>
                        <m:nor/>
                      </m:rPr>
                      <a:rPr lang="en-US" sz="2800" b="0" i="0" smtClean="0">
                        <a:solidFill>
                          <a:schemeClr val="bg1"/>
                        </a:solidFill>
                        <a:latin typeface="Cambria Math" panose="02040503050406030204" pitchFamily="18" charset="0"/>
                        <a:ea typeface="Cambria Math" panose="02040503050406030204" pitchFamily="18" charset="0"/>
                        <a:cs typeface="+mn-lt"/>
                      </a:rPr>
                      <m:t>magneti</m:t>
                    </m:r>
                    <m:r>
                      <m:rPr>
                        <m:nor/>
                      </m:rPr>
                      <a:rPr lang="nl-NL" sz="2800" b="0" i="0" smtClean="0">
                        <a:solidFill>
                          <a:schemeClr val="bg1"/>
                        </a:solidFill>
                        <a:latin typeface="Cambria Math" panose="02040503050406030204" pitchFamily="18" charset="0"/>
                        <a:ea typeface="Cambria Math" panose="02040503050406030204" pitchFamily="18" charset="0"/>
                        <a:cs typeface="+mn-lt"/>
                      </a:rPr>
                      <m:t>sche</m:t>
                    </m:r>
                    <m:r>
                      <m:rPr>
                        <m:nor/>
                      </m:rPr>
                      <a:rPr lang="nl-NL" sz="2800" b="0" i="0" smtClean="0">
                        <a:solidFill>
                          <a:schemeClr val="bg1"/>
                        </a:solidFill>
                        <a:latin typeface="Cambria Math" panose="02040503050406030204" pitchFamily="18" charset="0"/>
                        <a:ea typeface="Cambria Math" panose="02040503050406030204" pitchFamily="18" charset="0"/>
                        <a:cs typeface="+mn-lt"/>
                      </a:rPr>
                      <m:t> </m:t>
                    </m:r>
                    <m:r>
                      <m:rPr>
                        <m:nor/>
                      </m:rPr>
                      <a:rPr lang="en-US" sz="2800" b="0" i="0" smtClean="0">
                        <a:solidFill>
                          <a:schemeClr val="bg1"/>
                        </a:solidFill>
                        <a:latin typeface="Cambria Math" panose="02040503050406030204" pitchFamily="18" charset="0"/>
                        <a:ea typeface="Cambria Math" panose="02040503050406030204" pitchFamily="18" charset="0"/>
                        <a:cs typeface="+mn-lt"/>
                      </a:rPr>
                      <m:t>flux</m:t>
                    </m:r>
                  </m:oMath>
                </a14:m>
                <a:r>
                  <a:rPr lang="en-GB" sz="3200" i="1">
                    <a:solidFill>
                      <a:schemeClr val="bg1"/>
                    </a:solidFill>
                    <a:latin typeface="Cambria Math" panose="02040503050406030204" pitchFamily="18" charset="0"/>
                    <a:ea typeface="Cambria Math" panose="02040503050406030204" pitchFamily="18" charset="0"/>
                    <a:cs typeface="Calibri"/>
                  </a:rPr>
                  <a:t> </a:t>
                </a:r>
              </a:p>
            </p:txBody>
          </p:sp>
        </mc:Choice>
        <mc:Fallback xmlns="">
          <p:sp>
            <p:nvSpPr>
              <p:cNvPr id="7" name="TextBox 6">
                <a:extLst>
                  <a:ext uri="{FF2B5EF4-FFF2-40B4-BE49-F238E27FC236}">
                    <a16:creationId xmlns:a16="http://schemas.microsoft.com/office/drawing/2014/main" id="{AF1A0EF5-EC9F-48A5-B516-747DCA4A44EA}"/>
                  </a:ext>
                </a:extLst>
              </p:cNvPr>
              <p:cNvSpPr txBox="1">
                <a:spLocks noRot="1" noChangeAspect="1" noMove="1" noResize="1" noEditPoints="1" noAdjustHandles="1" noChangeArrowheads="1" noChangeShapeType="1" noTextEdit="1"/>
              </p:cNvSpPr>
              <p:nvPr/>
            </p:nvSpPr>
            <p:spPr>
              <a:xfrm>
                <a:off x="1717124" y="2514704"/>
                <a:ext cx="10429240" cy="584775"/>
              </a:xfrm>
              <a:prstGeom prst="rect">
                <a:avLst/>
              </a:prstGeom>
              <a:blipFill>
                <a:blip r:embed="rId3"/>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B9CBD0-2655-4188-9500-7742A53AFC96}"/>
                  </a:ext>
                </a:extLst>
              </p:cNvPr>
              <p:cNvSpPr txBox="1"/>
              <p:nvPr/>
            </p:nvSpPr>
            <p:spPr>
              <a:xfrm>
                <a:off x="4610100" y="4226293"/>
                <a:ext cx="2971800" cy="9351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3200" i="1" smtClean="0">
                          <a:solidFill>
                            <a:schemeClr val="bg1"/>
                          </a:solidFill>
                          <a:latin typeface="Cambria Math" panose="02040503050406030204" pitchFamily="18" charset="0"/>
                          <a:ea typeface="Cambria Math" panose="02040503050406030204" pitchFamily="18" charset="0"/>
                        </a:rPr>
                        <m:t>𝜀</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𝑁</m:t>
                      </m:r>
                      <m:r>
                        <a:rPr lang="en-US" sz="3200" b="0" i="1" smtClean="0">
                          <a:solidFill>
                            <a:schemeClr val="bg1"/>
                          </a:solidFill>
                          <a:latin typeface="Cambria Math" panose="02040503050406030204" pitchFamily="18" charset="0"/>
                          <a:ea typeface="Cambria Math" panose="02040503050406030204" pitchFamily="18" charset="0"/>
                        </a:rPr>
                        <m:t>∙−</m:t>
                      </m:r>
                      <m:f>
                        <m:fPr>
                          <m:ctrlPr>
                            <a:rPr lang="en-US" sz="3200" b="0" i="1" smtClean="0">
                              <a:solidFill>
                                <a:schemeClr val="bg1"/>
                              </a:solidFill>
                              <a:latin typeface="Cambria Math" panose="02040503050406030204" pitchFamily="18" charset="0"/>
                              <a:ea typeface="Cambria Math" panose="02040503050406030204" pitchFamily="18" charset="0"/>
                            </a:rPr>
                          </m:ctrlPr>
                        </m:fPr>
                        <m:num>
                          <m:r>
                            <m:rPr>
                              <m:nor/>
                            </m:rPr>
                            <a:rPr lang="en-US" sz="3200" b="0" i="0" smtClean="0">
                              <a:solidFill>
                                <a:schemeClr val="bg1"/>
                              </a:solidFill>
                              <a:latin typeface="Cambria Math" panose="02040503050406030204" pitchFamily="18" charset="0"/>
                              <a:ea typeface="Cambria Math" panose="02040503050406030204" pitchFamily="18" charset="0"/>
                            </a:rPr>
                            <m:t>d</m:t>
                          </m:r>
                          <m:r>
                            <m:rPr>
                              <m:sty m:val="p"/>
                            </m:rPr>
                            <a:rPr lang="el-GR" sz="3200" b="0" i="1" smtClean="0">
                              <a:solidFill>
                                <a:schemeClr val="bg1"/>
                              </a:solidFill>
                              <a:latin typeface="Cambria Math" panose="02040503050406030204" pitchFamily="18" charset="0"/>
                              <a:ea typeface="Cambria Math" panose="02040503050406030204" pitchFamily="18" charset="0"/>
                            </a:rPr>
                            <m:t>Φ</m:t>
                          </m:r>
                        </m:num>
                        <m:den>
                          <m:r>
                            <m:rPr>
                              <m:nor/>
                            </m:rPr>
                            <a:rPr lang="en-US" sz="3200" b="0" i="0" smtClean="0">
                              <a:solidFill>
                                <a:schemeClr val="bg1"/>
                              </a:solidFill>
                              <a:latin typeface="Cambria Math" panose="02040503050406030204" pitchFamily="18" charset="0"/>
                              <a:ea typeface="Cambria Math" panose="02040503050406030204" pitchFamily="18" charset="0"/>
                            </a:rPr>
                            <m:t>d</m:t>
                          </m:r>
                          <m:r>
                            <a:rPr lang="en-US" sz="3200" b="0" i="1" smtClean="0">
                              <a:solidFill>
                                <a:schemeClr val="bg1"/>
                              </a:solidFill>
                              <a:latin typeface="Cambria Math" panose="02040503050406030204" pitchFamily="18" charset="0"/>
                              <a:ea typeface="Cambria Math" panose="02040503050406030204" pitchFamily="18" charset="0"/>
                            </a:rPr>
                            <m:t>𝑡</m:t>
                          </m:r>
                        </m:den>
                      </m:f>
                    </m:oMath>
                  </m:oMathPara>
                </a14:m>
                <a:endParaRPr lang="en-GB" sz="3200">
                  <a:solidFill>
                    <a:schemeClr val="bg1"/>
                  </a:solidFill>
                </a:endParaRPr>
              </a:p>
            </p:txBody>
          </p:sp>
        </mc:Choice>
        <mc:Fallback xmlns="">
          <p:sp>
            <p:nvSpPr>
              <p:cNvPr id="8" name="TextBox 7">
                <a:extLst>
                  <a:ext uri="{FF2B5EF4-FFF2-40B4-BE49-F238E27FC236}">
                    <a16:creationId xmlns:a16="http://schemas.microsoft.com/office/drawing/2014/main" id="{DAB9CBD0-2655-4188-9500-7742A53AFC96}"/>
                  </a:ext>
                </a:extLst>
              </p:cNvPr>
              <p:cNvSpPr txBox="1">
                <a:spLocks noRot="1" noChangeAspect="1" noMove="1" noResize="1" noEditPoints="1" noAdjustHandles="1" noChangeArrowheads="1" noChangeShapeType="1" noTextEdit="1"/>
              </p:cNvSpPr>
              <p:nvPr/>
            </p:nvSpPr>
            <p:spPr>
              <a:xfrm>
                <a:off x="4610100" y="4226293"/>
                <a:ext cx="2971800" cy="93519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113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5ED5-A732-4BAF-B36E-5CFF0115DFBC}"/>
              </a:ext>
            </a:extLst>
          </p:cNvPr>
          <p:cNvSpPr>
            <a:spLocks noGrp="1"/>
          </p:cNvSpPr>
          <p:nvPr>
            <p:ph type="title"/>
          </p:nvPr>
        </p:nvSpPr>
        <p:spPr/>
        <p:txBody>
          <a:bodyPr/>
          <a:lstStyle/>
          <a:p>
            <a:r>
              <a:rPr lang="en-US" err="1"/>
              <a:t>EMK</a:t>
            </a:r>
            <a:r>
              <a:rPr lang="en-US"/>
              <a:t> &amp; </a:t>
            </a:r>
            <a:r>
              <a:rPr lang="en-US" err="1"/>
              <a:t>Magnetische</a:t>
            </a:r>
            <a:r>
              <a:rPr lang="en-US"/>
              <a:t> </a:t>
            </a:r>
            <a:r>
              <a:rPr lang="en-US" err="1"/>
              <a:t>inductie</a:t>
            </a:r>
            <a:endParaRPr lang="en-GB"/>
          </a:p>
        </p:txBody>
      </p:sp>
      <p:sp>
        <p:nvSpPr>
          <p:cNvPr id="3" name="Content Placeholder 2">
            <a:extLst>
              <a:ext uri="{FF2B5EF4-FFF2-40B4-BE49-F238E27FC236}">
                <a16:creationId xmlns:a16="http://schemas.microsoft.com/office/drawing/2014/main" id="{C6A3B8A4-DAFB-478B-94BA-98932A51A18D}"/>
              </a:ext>
            </a:extLst>
          </p:cNvPr>
          <p:cNvSpPr>
            <a:spLocks noGrp="1"/>
          </p:cNvSpPr>
          <p:nvPr>
            <p:ph idx="1"/>
          </p:nvPr>
        </p:nvSpPr>
        <p:spPr/>
        <p:txBody>
          <a:bodyPr>
            <a:normAutofit/>
          </a:bodyPr>
          <a:lstStyle/>
          <a:p>
            <a:pPr marL="0" indent="0">
              <a:buNone/>
            </a:pPr>
            <a:r>
              <a:rPr lang="en-GB" sz="2800" err="1">
                <a:ea typeface="+mn-lt"/>
                <a:cs typeface="+mn-lt"/>
              </a:rPr>
              <a:t>EMK</a:t>
            </a:r>
            <a:r>
              <a:rPr lang="en-GB" sz="2800">
                <a:ea typeface="+mn-lt"/>
                <a:cs typeface="+mn-lt"/>
              </a:rPr>
              <a:t> </a:t>
            </a:r>
            <a:r>
              <a:rPr lang="en-GB" sz="2800" err="1">
                <a:ea typeface="+mn-lt"/>
                <a:cs typeface="+mn-lt"/>
              </a:rPr>
              <a:t>gaat</a:t>
            </a:r>
            <a:r>
              <a:rPr lang="en-GB" sz="2800">
                <a:ea typeface="+mn-lt"/>
                <a:cs typeface="+mn-lt"/>
              </a:rPr>
              <a:t> de </a:t>
            </a:r>
            <a:r>
              <a:rPr lang="en-GB" sz="2800" err="1">
                <a:ea typeface="+mn-lt"/>
                <a:cs typeface="+mn-lt"/>
              </a:rPr>
              <a:t>verandering</a:t>
            </a:r>
            <a:r>
              <a:rPr lang="en-GB" sz="2800">
                <a:ea typeface="+mn-lt"/>
                <a:cs typeface="+mn-lt"/>
              </a:rPr>
              <a:t> in </a:t>
            </a:r>
            <a:r>
              <a:rPr lang="en-GB" sz="2800" err="1">
                <a:ea typeface="+mn-lt"/>
                <a:cs typeface="+mn-lt"/>
              </a:rPr>
              <a:t>magnetische</a:t>
            </a:r>
            <a:r>
              <a:rPr lang="en-GB" sz="2800">
                <a:ea typeface="+mn-lt"/>
                <a:cs typeface="+mn-lt"/>
              </a:rPr>
              <a:t> flux </a:t>
            </a:r>
            <a:r>
              <a:rPr lang="en-GB" sz="2800" err="1">
                <a:ea typeface="+mn-lt"/>
                <a:cs typeface="+mn-lt"/>
              </a:rPr>
              <a:t>tegen</a:t>
            </a:r>
            <a:endParaRPr lang="en-US" sz="2800">
              <a:ea typeface="+mn-lt"/>
              <a:cs typeface="+mn-lt"/>
            </a:endParaRPr>
          </a:p>
          <a:p>
            <a:pPr marL="971550" lvl="1" indent="-514350">
              <a:buFont typeface="+mj-lt"/>
              <a:buAutoNum type="arabicPeriod"/>
            </a:pPr>
            <a:r>
              <a:rPr lang="en-GB" err="1">
                <a:ea typeface="+mn-lt"/>
                <a:cs typeface="+mn-lt"/>
              </a:rPr>
              <a:t>Creëert</a:t>
            </a:r>
            <a:r>
              <a:rPr lang="en-GB">
                <a:ea typeface="+mn-lt"/>
                <a:cs typeface="+mn-lt"/>
              </a:rPr>
              <a:t> </a:t>
            </a:r>
            <a:r>
              <a:rPr lang="en-GB" err="1">
                <a:ea typeface="+mn-lt"/>
                <a:cs typeface="+mn-lt"/>
              </a:rPr>
              <a:t>een</a:t>
            </a:r>
            <a:r>
              <a:rPr lang="en-GB">
                <a:ea typeface="+mn-lt"/>
                <a:cs typeface="+mn-lt"/>
              </a:rPr>
              <a:t> voltage</a:t>
            </a:r>
            <a:endParaRPr lang="en-US">
              <a:ea typeface="+mn-lt"/>
              <a:cs typeface="+mn-lt"/>
            </a:endParaRPr>
          </a:p>
          <a:p>
            <a:pPr marL="971550" lvl="1" indent="-514350">
              <a:buFont typeface="+mj-lt"/>
              <a:buAutoNum type="arabicPeriod"/>
            </a:pPr>
            <a:r>
              <a:rPr lang="en-GB">
                <a:ea typeface="+mn-lt"/>
                <a:cs typeface="+mn-lt"/>
              </a:rPr>
              <a:t>Voltage </a:t>
            </a:r>
            <a:r>
              <a:rPr lang="en-GB" err="1">
                <a:ea typeface="+mn-lt"/>
                <a:cs typeface="+mn-lt"/>
              </a:rPr>
              <a:t>leidt</a:t>
            </a:r>
            <a:r>
              <a:rPr lang="en-GB">
                <a:ea typeface="+mn-lt"/>
                <a:cs typeface="+mn-lt"/>
              </a:rPr>
              <a:t> tot </a:t>
            </a:r>
            <a:r>
              <a:rPr lang="en-GB" err="1">
                <a:ea typeface="+mn-lt"/>
                <a:cs typeface="+mn-lt"/>
              </a:rPr>
              <a:t>stroom</a:t>
            </a:r>
            <a:endParaRPr lang="en-US">
              <a:ea typeface="+mn-lt"/>
              <a:cs typeface="+mn-lt"/>
            </a:endParaRPr>
          </a:p>
          <a:p>
            <a:pPr marL="971550" lvl="1" indent="-514350">
              <a:buFont typeface="+mj-lt"/>
              <a:buAutoNum type="arabicPeriod"/>
            </a:pPr>
            <a:r>
              <a:rPr lang="en-GB" err="1">
                <a:ea typeface="+mn-lt"/>
                <a:cs typeface="+mn-lt"/>
              </a:rPr>
              <a:t>Stroom</a:t>
            </a:r>
            <a:r>
              <a:rPr lang="en-GB">
                <a:ea typeface="+mn-lt"/>
                <a:cs typeface="+mn-lt"/>
              </a:rPr>
              <a:t> </a:t>
            </a:r>
            <a:r>
              <a:rPr lang="en-GB" err="1">
                <a:ea typeface="+mn-lt"/>
                <a:cs typeface="+mn-lt"/>
              </a:rPr>
              <a:t>leidt</a:t>
            </a:r>
            <a:r>
              <a:rPr lang="en-GB">
                <a:ea typeface="+mn-lt"/>
                <a:cs typeface="+mn-lt"/>
              </a:rPr>
              <a:t> tot </a:t>
            </a:r>
            <a:r>
              <a:rPr lang="en-GB" err="1">
                <a:ea typeface="+mn-lt"/>
                <a:cs typeface="+mn-lt"/>
              </a:rPr>
              <a:t>tegengesteld</a:t>
            </a:r>
            <a:r>
              <a:rPr lang="en-GB">
                <a:ea typeface="+mn-lt"/>
                <a:cs typeface="+mn-lt"/>
              </a:rPr>
              <a:t> </a:t>
            </a:r>
            <a:r>
              <a:rPr lang="en-GB" err="1">
                <a:ea typeface="+mn-lt"/>
                <a:cs typeface="+mn-lt"/>
              </a:rPr>
              <a:t>magnetisch</a:t>
            </a:r>
            <a:r>
              <a:rPr lang="en-GB">
                <a:ea typeface="+mn-lt"/>
                <a:cs typeface="+mn-lt"/>
              </a:rPr>
              <a:t> veld</a:t>
            </a:r>
          </a:p>
          <a:p>
            <a:pPr marL="457200" lvl="1" indent="0">
              <a:buNone/>
            </a:pPr>
            <a:r>
              <a:rPr lang="en-GB" err="1">
                <a:ea typeface="+mn-lt"/>
                <a:cs typeface="Calibri"/>
              </a:rPr>
              <a:t>Een</a:t>
            </a:r>
            <a:r>
              <a:rPr lang="en-GB">
                <a:ea typeface="+mn-lt"/>
                <a:cs typeface="Calibri"/>
              </a:rPr>
              <a:t> </a:t>
            </a:r>
            <a:r>
              <a:rPr lang="en-GB" err="1">
                <a:ea typeface="+mn-lt"/>
                <a:cs typeface="Calibri"/>
              </a:rPr>
              <a:t>tegengesteld</a:t>
            </a:r>
            <a:r>
              <a:rPr lang="en-GB">
                <a:ea typeface="+mn-lt"/>
                <a:cs typeface="Calibri"/>
              </a:rPr>
              <a:t> </a:t>
            </a:r>
            <a:r>
              <a:rPr lang="en-GB" err="1">
                <a:ea typeface="+mn-lt"/>
                <a:cs typeface="Calibri"/>
              </a:rPr>
              <a:t>magnetisch</a:t>
            </a:r>
            <a:r>
              <a:rPr lang="en-GB">
                <a:ea typeface="+mn-lt"/>
                <a:cs typeface="Calibri"/>
              </a:rPr>
              <a:t> veld is </a:t>
            </a:r>
            <a:r>
              <a:rPr lang="en-GB" err="1">
                <a:ea typeface="+mn-lt"/>
                <a:cs typeface="Calibri"/>
              </a:rPr>
              <a:t>dus</a:t>
            </a:r>
            <a:r>
              <a:rPr lang="en-GB">
                <a:ea typeface="+mn-lt"/>
                <a:cs typeface="Calibri"/>
              </a:rPr>
              <a:t> </a:t>
            </a:r>
            <a:r>
              <a:rPr lang="en-GB" err="1">
                <a:solidFill>
                  <a:srgbClr val="F36F2C"/>
                </a:solidFill>
                <a:ea typeface="+mn-lt"/>
                <a:cs typeface="Calibri"/>
              </a:rPr>
              <a:t>geïnduceert</a:t>
            </a:r>
            <a:r>
              <a:rPr lang="en-GB">
                <a:ea typeface="+mn-lt"/>
                <a:cs typeface="Calibri"/>
              </a:rPr>
              <a:t> door de </a:t>
            </a:r>
            <a:r>
              <a:rPr lang="en-GB" err="1">
                <a:ea typeface="+mn-lt"/>
                <a:cs typeface="Calibri"/>
              </a:rPr>
              <a:t>EMK</a:t>
            </a:r>
            <a:r>
              <a:rPr lang="en-GB">
                <a:ea typeface="+mn-lt"/>
                <a:cs typeface="Calibri"/>
              </a:rPr>
              <a:t>: </a:t>
            </a:r>
            <a:r>
              <a:rPr lang="en-GB" err="1">
                <a:solidFill>
                  <a:srgbClr val="F36F2C"/>
                </a:solidFill>
                <a:ea typeface="+mn-lt"/>
                <a:cs typeface="Calibri"/>
              </a:rPr>
              <a:t>magnetische</a:t>
            </a:r>
            <a:r>
              <a:rPr lang="en-GB">
                <a:solidFill>
                  <a:srgbClr val="F36F2C"/>
                </a:solidFill>
                <a:ea typeface="+mn-lt"/>
                <a:cs typeface="Calibri"/>
              </a:rPr>
              <a:t> </a:t>
            </a:r>
            <a:r>
              <a:rPr lang="en-GB" err="1">
                <a:solidFill>
                  <a:srgbClr val="F36F2C"/>
                </a:solidFill>
                <a:ea typeface="+mn-lt"/>
                <a:cs typeface="Calibri"/>
              </a:rPr>
              <a:t>inductie</a:t>
            </a:r>
            <a:br>
              <a:rPr lang="en-GB">
                <a:ea typeface="+mn-lt"/>
                <a:cs typeface="Calibri"/>
              </a:rPr>
            </a:br>
            <a:endParaRPr lang="en-GB">
              <a:solidFill>
                <a:srgbClr val="F36F2C"/>
              </a:solidFill>
              <a:cs typeface="Calibri"/>
            </a:endParaRPr>
          </a:p>
          <a:p>
            <a:pPr marL="0" indent="0">
              <a:buNone/>
            </a:pPr>
            <a:r>
              <a:rPr lang="en-GB" sz="2800" err="1">
                <a:ea typeface="+mn-lt"/>
                <a:cs typeface="+mn-lt"/>
              </a:rPr>
              <a:t>Hierdoor</a:t>
            </a:r>
            <a:r>
              <a:rPr lang="en-GB" sz="2800">
                <a:ea typeface="+mn-lt"/>
                <a:cs typeface="+mn-lt"/>
              </a:rPr>
              <a:t> </a:t>
            </a:r>
            <a:r>
              <a:rPr lang="en-GB" sz="2800" err="1">
                <a:ea typeface="+mn-lt"/>
                <a:cs typeface="+mn-lt"/>
              </a:rPr>
              <a:t>kan</a:t>
            </a:r>
            <a:r>
              <a:rPr lang="en-GB" sz="2800">
                <a:ea typeface="+mn-lt"/>
                <a:cs typeface="+mn-lt"/>
              </a:rPr>
              <a:t> </a:t>
            </a:r>
            <a:r>
              <a:rPr lang="en-GB" sz="2800" err="1">
                <a:ea typeface="+mn-lt"/>
                <a:cs typeface="+mn-lt"/>
              </a:rPr>
              <a:t>een</a:t>
            </a:r>
            <a:r>
              <a:rPr lang="en-GB" sz="2800">
                <a:ea typeface="+mn-lt"/>
                <a:cs typeface="+mn-lt"/>
              </a:rPr>
              <a:t> </a:t>
            </a:r>
            <a:r>
              <a:rPr lang="en-GB" sz="2800" err="1">
                <a:ea typeface="+mn-lt"/>
                <a:cs typeface="+mn-lt"/>
              </a:rPr>
              <a:t>wisselstroom</a:t>
            </a:r>
            <a:r>
              <a:rPr lang="en-GB" sz="2800">
                <a:ea typeface="+mn-lt"/>
                <a:cs typeface="+mn-lt"/>
              </a:rPr>
              <a:t> in </a:t>
            </a:r>
            <a:r>
              <a:rPr lang="en-GB" sz="2800" err="1">
                <a:ea typeface="+mn-lt"/>
                <a:cs typeface="+mn-lt"/>
              </a:rPr>
              <a:t>een</a:t>
            </a:r>
            <a:r>
              <a:rPr lang="en-GB" sz="2800">
                <a:ea typeface="+mn-lt"/>
                <a:cs typeface="+mn-lt"/>
              </a:rPr>
              <a:t> </a:t>
            </a:r>
            <a:r>
              <a:rPr lang="en-GB" sz="2800" err="1">
                <a:ea typeface="+mn-lt"/>
                <a:cs typeface="+mn-lt"/>
              </a:rPr>
              <a:t>spoel</a:t>
            </a:r>
            <a:r>
              <a:rPr lang="en-GB" sz="2800">
                <a:ea typeface="+mn-lt"/>
                <a:cs typeface="+mn-lt"/>
              </a:rPr>
              <a:t> </a:t>
            </a:r>
            <a:r>
              <a:rPr lang="en-GB" sz="2800" err="1">
                <a:ea typeface="+mn-lt"/>
                <a:cs typeface="+mn-lt"/>
              </a:rPr>
              <a:t>een</a:t>
            </a:r>
            <a:r>
              <a:rPr lang="en-GB" sz="2800">
                <a:ea typeface="+mn-lt"/>
                <a:cs typeface="+mn-lt"/>
              </a:rPr>
              <a:t> </a:t>
            </a:r>
            <a:r>
              <a:rPr lang="en-GB" sz="2800" err="1">
                <a:ea typeface="+mn-lt"/>
                <a:cs typeface="+mn-lt"/>
              </a:rPr>
              <a:t>wisselstroom</a:t>
            </a:r>
            <a:r>
              <a:rPr lang="en-GB" sz="2800">
                <a:ea typeface="+mn-lt"/>
                <a:cs typeface="+mn-lt"/>
              </a:rPr>
              <a:t> in </a:t>
            </a:r>
            <a:r>
              <a:rPr lang="en-GB" sz="2800" err="1">
                <a:ea typeface="+mn-lt"/>
                <a:cs typeface="+mn-lt"/>
              </a:rPr>
              <a:t>een</a:t>
            </a:r>
            <a:r>
              <a:rPr lang="en-GB" sz="2800">
                <a:ea typeface="+mn-lt"/>
                <a:cs typeface="+mn-lt"/>
              </a:rPr>
              <a:t> </a:t>
            </a:r>
            <a:r>
              <a:rPr lang="en-GB" sz="2800" err="1">
                <a:ea typeface="+mn-lt"/>
                <a:cs typeface="+mn-lt"/>
              </a:rPr>
              <a:t>andere</a:t>
            </a:r>
            <a:r>
              <a:rPr lang="en-GB" sz="2800">
                <a:ea typeface="+mn-lt"/>
                <a:cs typeface="+mn-lt"/>
              </a:rPr>
              <a:t> </a:t>
            </a:r>
            <a:r>
              <a:rPr lang="en-GB" sz="2800" err="1">
                <a:ea typeface="+mn-lt"/>
                <a:cs typeface="+mn-lt"/>
              </a:rPr>
              <a:t>spoel</a:t>
            </a:r>
            <a:r>
              <a:rPr lang="en-GB" sz="2800">
                <a:ea typeface="+mn-lt"/>
                <a:cs typeface="+mn-lt"/>
              </a:rPr>
              <a:t> </a:t>
            </a:r>
            <a:r>
              <a:rPr lang="en-GB" sz="2800" err="1">
                <a:ea typeface="+mn-lt"/>
                <a:cs typeface="+mn-lt"/>
              </a:rPr>
              <a:t>genereren</a:t>
            </a:r>
            <a:r>
              <a:rPr lang="en-GB" sz="2800">
                <a:ea typeface="+mn-lt"/>
                <a:cs typeface="+mn-lt"/>
              </a:rPr>
              <a:t>, </a:t>
            </a:r>
            <a:r>
              <a:rPr lang="en-GB" sz="2800" err="1">
                <a:ea typeface="+mn-lt"/>
                <a:cs typeface="+mn-lt"/>
              </a:rPr>
              <a:t>zonder</a:t>
            </a:r>
            <a:r>
              <a:rPr lang="en-GB" sz="2800">
                <a:ea typeface="+mn-lt"/>
                <a:cs typeface="+mn-lt"/>
              </a:rPr>
              <a:t> </a:t>
            </a:r>
            <a:r>
              <a:rPr lang="en-GB" sz="2800" err="1">
                <a:ea typeface="+mn-lt"/>
                <a:cs typeface="+mn-lt"/>
              </a:rPr>
              <a:t>dat</a:t>
            </a:r>
            <a:r>
              <a:rPr lang="en-GB" sz="2800">
                <a:ea typeface="+mn-lt"/>
                <a:cs typeface="+mn-lt"/>
              </a:rPr>
              <a:t> de </a:t>
            </a:r>
            <a:r>
              <a:rPr lang="en-GB" sz="2800" err="1">
                <a:ea typeface="+mn-lt"/>
                <a:cs typeface="+mn-lt"/>
              </a:rPr>
              <a:t>spoelen</a:t>
            </a:r>
            <a:r>
              <a:rPr lang="en-GB" sz="2800">
                <a:ea typeface="+mn-lt"/>
                <a:cs typeface="+mn-lt"/>
              </a:rPr>
              <a:t> contact </a:t>
            </a:r>
            <a:r>
              <a:rPr lang="en-GB" sz="2800" err="1">
                <a:ea typeface="+mn-lt"/>
                <a:cs typeface="+mn-lt"/>
              </a:rPr>
              <a:t>maken</a:t>
            </a:r>
            <a:r>
              <a:rPr lang="en-GB" sz="2800">
                <a:ea typeface="+mn-lt"/>
                <a:cs typeface="+mn-lt"/>
              </a:rPr>
              <a:t>!</a:t>
            </a:r>
          </a:p>
          <a:p>
            <a:endParaRPr lang="en-GB"/>
          </a:p>
        </p:txBody>
      </p:sp>
      <p:sp>
        <p:nvSpPr>
          <p:cNvPr id="4" name="Footer Placeholder 3">
            <a:extLst>
              <a:ext uri="{FF2B5EF4-FFF2-40B4-BE49-F238E27FC236}">
                <a16:creationId xmlns:a16="http://schemas.microsoft.com/office/drawing/2014/main" id="{8E92D2F1-0A9F-4B67-BBDF-C5E75EBF5573}"/>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BD60E3FF-57DB-4537-B318-D50266820CD3}"/>
              </a:ext>
            </a:extLst>
          </p:cNvPr>
          <p:cNvSpPr>
            <a:spLocks noGrp="1"/>
          </p:cNvSpPr>
          <p:nvPr>
            <p:ph type="sldNum" sz="quarter" idx="12"/>
          </p:nvPr>
        </p:nvSpPr>
        <p:spPr/>
        <p:txBody>
          <a:bodyPr/>
          <a:lstStyle/>
          <a:p>
            <a:fld id="{607FDA0D-75C2-4509-B589-D4A45AB8915E}" type="slidenum">
              <a:rPr lang="en-GB" smtClean="0"/>
              <a:t>43</a:t>
            </a:fld>
            <a:endParaRPr lang="en-GB"/>
          </a:p>
        </p:txBody>
      </p:sp>
    </p:spTree>
    <p:extLst>
      <p:ext uri="{BB962C8B-B14F-4D97-AF65-F5344CB8AC3E}">
        <p14:creationId xmlns:p14="http://schemas.microsoft.com/office/powerpoint/2010/main" val="363472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487A-147B-4A82-A46D-252721E2BE06}"/>
              </a:ext>
            </a:extLst>
          </p:cNvPr>
          <p:cNvSpPr>
            <a:spLocks noGrp="1"/>
          </p:cNvSpPr>
          <p:nvPr>
            <p:ph type="title"/>
          </p:nvPr>
        </p:nvSpPr>
        <p:spPr/>
        <p:txBody>
          <a:bodyPr/>
          <a:lstStyle/>
          <a:p>
            <a:r>
              <a:rPr lang="en-US" err="1"/>
              <a:t>Transformators</a:t>
            </a:r>
            <a:endParaRPr lang="en-GB"/>
          </a:p>
        </p:txBody>
      </p:sp>
      <p:sp>
        <p:nvSpPr>
          <p:cNvPr id="3" name="Content Placeholder 2">
            <a:extLst>
              <a:ext uri="{FF2B5EF4-FFF2-40B4-BE49-F238E27FC236}">
                <a16:creationId xmlns:a16="http://schemas.microsoft.com/office/drawing/2014/main" id="{97E85895-4425-4236-8ED7-E8181851027F}"/>
              </a:ext>
            </a:extLst>
          </p:cNvPr>
          <p:cNvSpPr>
            <a:spLocks noGrp="1"/>
          </p:cNvSpPr>
          <p:nvPr>
            <p:ph idx="1"/>
          </p:nvPr>
        </p:nvSpPr>
        <p:spPr/>
        <p:txBody>
          <a:bodyPr/>
          <a:lstStyle/>
          <a:p>
            <a:pPr>
              <a:buFont typeface="Arial,Sans-Serif"/>
              <a:buChar char="•"/>
            </a:pPr>
            <a:r>
              <a:rPr lang="en-GB" sz="3200" err="1">
                <a:ea typeface="+mn-lt"/>
                <a:cs typeface="+mn-lt"/>
              </a:rPr>
              <a:t>Bestaat</a:t>
            </a:r>
            <a:r>
              <a:rPr lang="en-GB" sz="3200">
                <a:ea typeface="+mn-lt"/>
                <a:cs typeface="+mn-lt"/>
              </a:rPr>
              <a:t> </a:t>
            </a:r>
            <a:r>
              <a:rPr lang="en-GB" sz="3200" err="1">
                <a:ea typeface="+mn-lt"/>
                <a:cs typeface="+mn-lt"/>
              </a:rPr>
              <a:t>uit</a:t>
            </a:r>
            <a:r>
              <a:rPr lang="en-GB" sz="3200">
                <a:ea typeface="+mn-lt"/>
                <a:cs typeface="+mn-lt"/>
              </a:rPr>
              <a:t> twee </a:t>
            </a:r>
            <a:r>
              <a:rPr lang="en-GB" sz="3200" err="1">
                <a:ea typeface="+mn-lt"/>
                <a:cs typeface="+mn-lt"/>
              </a:rPr>
              <a:t>spoelen</a:t>
            </a:r>
            <a:endParaRPr lang="en-GB" sz="3200">
              <a:ea typeface="+mn-lt"/>
              <a:cs typeface="+mn-lt"/>
            </a:endParaRPr>
          </a:p>
          <a:p>
            <a:pPr lvl="1">
              <a:buFont typeface="Arial,Sans-Serif"/>
              <a:buChar char="•"/>
            </a:pPr>
            <a:r>
              <a:rPr lang="en-GB" err="1">
                <a:ea typeface="+mn-lt"/>
                <a:cs typeface="+mn-lt"/>
              </a:rPr>
              <a:t>Primaire</a:t>
            </a:r>
            <a:r>
              <a:rPr lang="en-GB">
                <a:ea typeface="+mn-lt"/>
                <a:cs typeface="+mn-lt"/>
              </a:rPr>
              <a:t> </a:t>
            </a:r>
            <a:r>
              <a:rPr lang="en-GB" err="1">
                <a:ea typeface="+mn-lt"/>
                <a:cs typeface="+mn-lt"/>
              </a:rPr>
              <a:t>spoel</a:t>
            </a:r>
            <a:endParaRPr lang="en-GB">
              <a:ea typeface="+mn-lt"/>
              <a:cs typeface="+mn-lt"/>
            </a:endParaRPr>
          </a:p>
          <a:p>
            <a:pPr lvl="1">
              <a:buFont typeface="Arial,Sans-Serif"/>
              <a:buChar char="•"/>
            </a:pPr>
            <a:r>
              <a:rPr lang="en-GB" err="1">
                <a:ea typeface="+mn-lt"/>
                <a:cs typeface="+mn-lt"/>
              </a:rPr>
              <a:t>Secondaire</a:t>
            </a:r>
            <a:r>
              <a:rPr lang="en-GB">
                <a:ea typeface="+mn-lt"/>
                <a:cs typeface="+mn-lt"/>
              </a:rPr>
              <a:t> </a:t>
            </a:r>
            <a:r>
              <a:rPr lang="en-GB" err="1">
                <a:ea typeface="+mn-lt"/>
                <a:cs typeface="+mn-lt"/>
              </a:rPr>
              <a:t>spoel</a:t>
            </a:r>
            <a:endParaRPr lang="en-GB">
              <a:ea typeface="+mn-lt"/>
              <a:cs typeface="+mn-lt"/>
            </a:endParaRPr>
          </a:p>
          <a:p>
            <a:pPr lvl="1">
              <a:buFont typeface="Arial,Sans-Serif"/>
              <a:buChar char="•"/>
            </a:pPr>
            <a:r>
              <a:rPr lang="en-GB" err="1">
                <a:ea typeface="+mn-lt"/>
                <a:cs typeface="+mn-lt"/>
              </a:rPr>
              <a:t>Verschillend</a:t>
            </a:r>
            <a:r>
              <a:rPr lang="en-GB">
                <a:ea typeface="+mn-lt"/>
                <a:cs typeface="+mn-lt"/>
              </a:rPr>
              <a:t> </a:t>
            </a:r>
            <a:r>
              <a:rPr lang="en-GB" err="1">
                <a:ea typeface="+mn-lt"/>
                <a:cs typeface="+mn-lt"/>
              </a:rPr>
              <a:t>aantal</a:t>
            </a:r>
            <a:r>
              <a:rPr lang="en-GB">
                <a:ea typeface="+mn-lt"/>
                <a:cs typeface="+mn-lt"/>
              </a:rPr>
              <a:t> </a:t>
            </a:r>
            <a:r>
              <a:rPr lang="en-GB" err="1">
                <a:ea typeface="+mn-lt"/>
                <a:cs typeface="+mn-lt"/>
              </a:rPr>
              <a:t>windingen</a:t>
            </a:r>
            <a:r>
              <a:rPr lang="en-GB">
                <a:ea typeface="+mn-lt"/>
                <a:cs typeface="+mn-lt"/>
              </a:rPr>
              <a:t> </a:t>
            </a:r>
          </a:p>
          <a:p>
            <a:pPr lvl="1">
              <a:buFont typeface="Arial,Sans-Serif"/>
              <a:buChar char="•"/>
            </a:pPr>
            <a:r>
              <a:rPr lang="en-GB" err="1">
                <a:ea typeface="+mn-lt"/>
                <a:cs typeface="+mn-lt"/>
              </a:rPr>
              <a:t>Gebruikt</a:t>
            </a:r>
            <a:r>
              <a:rPr lang="en-GB">
                <a:ea typeface="+mn-lt"/>
                <a:cs typeface="+mn-lt"/>
              </a:rPr>
              <a:t> </a:t>
            </a:r>
            <a:r>
              <a:rPr lang="en-GB" err="1">
                <a:solidFill>
                  <a:srgbClr val="F36F2C"/>
                </a:solidFill>
                <a:ea typeface="+mn-lt"/>
                <a:cs typeface="+mn-lt"/>
              </a:rPr>
              <a:t>magnetische</a:t>
            </a:r>
            <a:r>
              <a:rPr lang="en-GB">
                <a:solidFill>
                  <a:srgbClr val="F36F2C"/>
                </a:solidFill>
                <a:ea typeface="+mn-lt"/>
                <a:cs typeface="+mn-lt"/>
              </a:rPr>
              <a:t> </a:t>
            </a:r>
            <a:r>
              <a:rPr lang="en-GB" err="1">
                <a:solidFill>
                  <a:srgbClr val="F36F2C"/>
                </a:solidFill>
                <a:ea typeface="+mn-lt"/>
                <a:cs typeface="+mn-lt"/>
              </a:rPr>
              <a:t>inductie</a:t>
            </a:r>
            <a:endParaRPr lang="en-GB">
              <a:solidFill>
                <a:srgbClr val="F36F2C"/>
              </a:solidFill>
              <a:ea typeface="+mn-lt"/>
              <a:cs typeface="+mn-lt"/>
            </a:endParaRPr>
          </a:p>
          <a:p>
            <a:pPr lvl="1">
              <a:buFont typeface="Arial,Sans-Serif"/>
              <a:buChar char="•"/>
            </a:pPr>
            <a:endParaRPr lang="en-GB">
              <a:ea typeface="+mn-lt"/>
              <a:cs typeface="+mn-lt"/>
            </a:endParaRPr>
          </a:p>
          <a:p>
            <a:pPr>
              <a:buFont typeface="Arial,Sans-Serif"/>
              <a:buChar char="•"/>
            </a:pPr>
            <a:r>
              <a:rPr lang="en-GB" sz="3200" err="1">
                <a:ea typeface="+mn-lt"/>
                <a:cs typeface="+mn-lt"/>
              </a:rPr>
              <a:t>Ideale</a:t>
            </a:r>
            <a:r>
              <a:rPr lang="en-GB" sz="3200">
                <a:ea typeface="+mn-lt"/>
                <a:cs typeface="+mn-lt"/>
              </a:rPr>
              <a:t> </a:t>
            </a:r>
            <a:r>
              <a:rPr lang="en-GB" sz="3200" err="1">
                <a:ea typeface="+mn-lt"/>
                <a:cs typeface="+mn-lt"/>
              </a:rPr>
              <a:t>transformator</a:t>
            </a:r>
            <a:endParaRPr lang="nl-NL" sz="3200">
              <a:ea typeface="+mn-lt"/>
              <a:cs typeface="+mn-lt"/>
            </a:endParaRPr>
          </a:p>
          <a:p>
            <a:pPr lvl="1">
              <a:buFont typeface="Arial,Sans-Serif"/>
              <a:buChar char="•"/>
            </a:pPr>
            <a:r>
              <a:rPr lang="en-GB" sz="2800" err="1">
                <a:ea typeface="+mn-lt"/>
                <a:cs typeface="+mn-lt"/>
              </a:rPr>
              <a:t>Geen</a:t>
            </a:r>
            <a:r>
              <a:rPr lang="en-GB" sz="2800">
                <a:ea typeface="+mn-lt"/>
                <a:cs typeface="+mn-lt"/>
              </a:rPr>
              <a:t> </a:t>
            </a:r>
            <a:r>
              <a:rPr lang="en-GB" sz="2800" err="1">
                <a:ea typeface="+mn-lt"/>
                <a:cs typeface="+mn-lt"/>
              </a:rPr>
              <a:t>verlies</a:t>
            </a:r>
            <a:r>
              <a:rPr lang="en-GB" sz="2800">
                <a:ea typeface="+mn-lt"/>
                <a:cs typeface="+mn-lt"/>
              </a:rPr>
              <a:t>: P</a:t>
            </a:r>
            <a:r>
              <a:rPr lang="en-GB" sz="2800" baseline="-25000">
                <a:ea typeface="+mn-lt"/>
                <a:cs typeface="+mn-lt"/>
              </a:rPr>
              <a:t>coil1</a:t>
            </a:r>
            <a:r>
              <a:rPr lang="en-GB" sz="2800">
                <a:ea typeface="+mn-lt"/>
                <a:cs typeface="+mn-lt"/>
              </a:rPr>
              <a:t> = P</a:t>
            </a:r>
            <a:r>
              <a:rPr lang="en-GB" sz="2800" baseline="-25000">
                <a:ea typeface="+mn-lt"/>
                <a:cs typeface="+mn-lt"/>
              </a:rPr>
              <a:t>coil2</a:t>
            </a:r>
            <a:r>
              <a:rPr lang="en-GB" sz="2800">
                <a:ea typeface="+mn-lt"/>
                <a:cs typeface="+mn-lt"/>
              </a:rPr>
              <a:t> </a:t>
            </a:r>
            <a:endParaRPr lang="en-GB">
              <a:cs typeface="Calibri"/>
            </a:endParaRPr>
          </a:p>
          <a:p>
            <a:endParaRPr lang="en-GB"/>
          </a:p>
        </p:txBody>
      </p:sp>
      <p:sp>
        <p:nvSpPr>
          <p:cNvPr id="4" name="Footer Placeholder 3">
            <a:extLst>
              <a:ext uri="{FF2B5EF4-FFF2-40B4-BE49-F238E27FC236}">
                <a16:creationId xmlns:a16="http://schemas.microsoft.com/office/drawing/2014/main" id="{2B6A8C7A-C1EA-4F89-8E2F-AA2CF345CD3A}"/>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03913F9C-7122-4305-83DC-A58F53DC6993}"/>
              </a:ext>
            </a:extLst>
          </p:cNvPr>
          <p:cNvSpPr>
            <a:spLocks noGrp="1"/>
          </p:cNvSpPr>
          <p:nvPr>
            <p:ph type="sldNum" sz="quarter" idx="12"/>
          </p:nvPr>
        </p:nvSpPr>
        <p:spPr/>
        <p:txBody>
          <a:bodyPr/>
          <a:lstStyle/>
          <a:p>
            <a:fld id="{607FDA0D-75C2-4509-B589-D4A45AB8915E}" type="slidenum">
              <a:rPr lang="en-GB" smtClean="0"/>
              <a:t>44</a:t>
            </a:fld>
            <a:endParaRPr lang="en-GB"/>
          </a:p>
        </p:txBody>
      </p:sp>
      <p:grpSp>
        <p:nvGrpSpPr>
          <p:cNvPr id="10" name="Group 9">
            <a:extLst>
              <a:ext uri="{FF2B5EF4-FFF2-40B4-BE49-F238E27FC236}">
                <a16:creationId xmlns:a16="http://schemas.microsoft.com/office/drawing/2014/main" id="{2D7D5E3B-6707-48A6-B8C3-9C6BDEE701C8}"/>
              </a:ext>
            </a:extLst>
          </p:cNvPr>
          <p:cNvGrpSpPr/>
          <p:nvPr/>
        </p:nvGrpSpPr>
        <p:grpSpPr>
          <a:xfrm>
            <a:off x="6441850" y="4625623"/>
            <a:ext cx="5290410" cy="1365404"/>
            <a:chOff x="6391050" y="2593623"/>
            <a:chExt cx="5290410" cy="1365404"/>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D6221ED-7874-4864-AC5C-935113AB8610}"/>
                    </a:ext>
                  </a:extLst>
                </p:cNvPr>
                <p:cNvSpPr txBox="1"/>
                <p:nvPr/>
              </p:nvSpPr>
              <p:spPr>
                <a:xfrm>
                  <a:off x="6391050" y="3004920"/>
                  <a:ext cx="5290410" cy="95410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m:rPr>
                            <m:nor/>
                          </m:rPr>
                          <a:rPr lang="nl-NL" sz="2800" b="0" i="0" smtClean="0">
                            <a:solidFill>
                              <a:schemeClr val="bg1"/>
                            </a:solidFill>
                            <a:latin typeface="Cambria Math" panose="02040503050406030204" pitchFamily="18" charset="0"/>
                            <a:ea typeface="+mn-lt"/>
                            <a:cs typeface="+mn-lt"/>
                          </a:rPr>
                          <m:t>Vermogen</m:t>
                        </m:r>
                        <m:r>
                          <a:rPr lang="en-GB" sz="2800" i="1" smtClean="0">
                            <a:solidFill>
                              <a:schemeClr val="bg1"/>
                            </a:solidFill>
                            <a:latin typeface="Cambria Math" panose="02040503050406030204" pitchFamily="18" charset="0"/>
                            <a:ea typeface="+mn-lt"/>
                            <a:cs typeface="+mn-lt"/>
                          </a:rPr>
                          <m:t> = </m:t>
                        </m:r>
                        <m:r>
                          <m:rPr>
                            <m:nor/>
                          </m:rPr>
                          <a:rPr lang="en-US" sz="2800" b="0" i="0" smtClean="0">
                            <a:solidFill>
                              <a:schemeClr val="bg1"/>
                            </a:solidFill>
                            <a:latin typeface="Cambria Math" panose="02040503050406030204" pitchFamily="18" charset="0"/>
                            <a:ea typeface="+mn-lt"/>
                            <a:cs typeface="+mn-lt"/>
                          </a:rPr>
                          <m:t>V</m:t>
                        </m:r>
                        <m:r>
                          <m:rPr>
                            <m:nor/>
                          </m:rPr>
                          <a:rPr lang="en-GB" sz="2800" i="0" smtClean="0">
                            <a:solidFill>
                              <a:schemeClr val="bg1"/>
                            </a:solidFill>
                            <a:latin typeface="Cambria Math" panose="02040503050406030204" pitchFamily="18" charset="0"/>
                            <a:ea typeface="+mn-lt"/>
                            <a:cs typeface="+mn-lt"/>
                          </a:rPr>
                          <m:t>oltage</m:t>
                        </m:r>
                        <m:r>
                          <a:rPr lang="en-GB" sz="2800" i="1" smtClean="0">
                            <a:solidFill>
                              <a:schemeClr val="bg1"/>
                            </a:solidFill>
                            <a:latin typeface="Cambria Math" panose="02040503050406030204" pitchFamily="18" charset="0"/>
                            <a:ea typeface="+mn-lt"/>
                            <a:cs typeface="+mn-lt"/>
                          </a:rPr>
                          <m:t> </m:t>
                        </m:r>
                        <m:r>
                          <a:rPr lang="en-GB" sz="2800" i="1" smtClean="0">
                            <a:solidFill>
                              <a:schemeClr val="bg1"/>
                            </a:solidFill>
                            <a:latin typeface="Cambria Math" panose="02040503050406030204" pitchFamily="18" charset="0"/>
                            <a:ea typeface="Cambria Math" panose="02040503050406030204" pitchFamily="18" charset="0"/>
                            <a:cs typeface="+mn-lt"/>
                          </a:rPr>
                          <m:t>×</m:t>
                        </m:r>
                        <m:r>
                          <a:rPr lang="en-GB" sz="2800" i="1" smtClean="0">
                            <a:solidFill>
                              <a:schemeClr val="bg1"/>
                            </a:solidFill>
                            <a:latin typeface="Cambria Math" panose="02040503050406030204" pitchFamily="18" charset="0"/>
                            <a:ea typeface="+mn-lt"/>
                            <a:cs typeface="+mn-lt"/>
                          </a:rPr>
                          <m:t> </m:t>
                        </m:r>
                        <m:r>
                          <m:rPr>
                            <m:nor/>
                          </m:rPr>
                          <a:rPr lang="nl-NL" sz="2800" b="0" i="0" smtClean="0">
                            <a:solidFill>
                              <a:schemeClr val="bg1"/>
                            </a:solidFill>
                            <a:latin typeface="Cambria Math" panose="02040503050406030204" pitchFamily="18" charset="0"/>
                            <a:ea typeface="+mn-lt"/>
                            <a:cs typeface="+mn-lt"/>
                          </a:rPr>
                          <m:t>Stroom</m:t>
                        </m:r>
                      </m:oMath>
                      <m:oMath xmlns:m="http://schemas.openxmlformats.org/officeDocument/2006/math">
                        <m:r>
                          <m:rPr>
                            <m:nor/>
                          </m:rPr>
                          <a:rPr lang="en-GB" sz="2800" i="1">
                            <a:solidFill>
                              <a:schemeClr val="bg1"/>
                            </a:solidFill>
                            <a:latin typeface="Cambria Math" panose="02040503050406030204" pitchFamily="18" charset="0"/>
                            <a:ea typeface="Cambria Math" panose="02040503050406030204" pitchFamily="18" charset="0"/>
                            <a:cs typeface="Calibri"/>
                          </a:rPr>
                          <m:t>P</m:t>
                        </m:r>
                        <m:r>
                          <m:rPr>
                            <m:nor/>
                          </m:rPr>
                          <a:rPr lang="en-GB" sz="2800" i="1">
                            <a:solidFill>
                              <a:schemeClr val="bg1"/>
                            </a:solidFill>
                            <a:latin typeface="Cambria Math" panose="02040503050406030204" pitchFamily="18" charset="0"/>
                            <a:ea typeface="Cambria Math" panose="02040503050406030204" pitchFamily="18" charset="0"/>
                            <a:cs typeface="Calibri"/>
                          </a:rPr>
                          <m:t> </m:t>
                        </m:r>
                        <m:r>
                          <m:rPr>
                            <m:nor/>
                          </m:rPr>
                          <a:rPr lang="en-US" sz="2800" b="0" i="1" smtClean="0">
                            <a:solidFill>
                              <a:schemeClr val="bg1"/>
                            </a:solidFill>
                            <a:latin typeface="Cambria Math" panose="02040503050406030204" pitchFamily="18" charset="0"/>
                            <a:ea typeface="Cambria Math" panose="02040503050406030204" pitchFamily="18" charset="0"/>
                            <a:cs typeface="Calibri"/>
                          </a:rPr>
                          <m:t>= </m:t>
                        </m:r>
                        <m:r>
                          <m:rPr>
                            <m:nor/>
                          </m:rPr>
                          <a:rPr lang="en-US" sz="2800" b="0" i="1" smtClean="0">
                            <a:solidFill>
                              <a:schemeClr val="bg1"/>
                            </a:solidFill>
                            <a:latin typeface="Cambria Math" panose="02040503050406030204" pitchFamily="18" charset="0"/>
                            <a:ea typeface="Cambria Math" panose="02040503050406030204" pitchFamily="18" charset="0"/>
                            <a:cs typeface="Calibri"/>
                          </a:rPr>
                          <m:t>V</m:t>
                        </m:r>
                        <m:r>
                          <m:rPr>
                            <m:nor/>
                          </m:rPr>
                          <a:rPr lang="en-US" sz="2800" b="0" i="1" smtClean="0">
                            <a:solidFill>
                              <a:schemeClr val="bg1"/>
                            </a:solidFill>
                            <a:latin typeface="Cambria Math" panose="02040503050406030204" pitchFamily="18" charset="0"/>
                            <a:ea typeface="Cambria Math" panose="02040503050406030204" pitchFamily="18" charset="0"/>
                            <a:cs typeface="Calibri"/>
                          </a:rPr>
                          <m:t> </m:t>
                        </m:r>
                        <m:r>
                          <a:rPr lang="en-US" sz="2800" b="0" i="1" smtClean="0">
                            <a:solidFill>
                              <a:schemeClr val="bg1"/>
                            </a:solidFill>
                            <a:latin typeface="Cambria Math" panose="02040503050406030204" pitchFamily="18" charset="0"/>
                            <a:ea typeface="Cambria Math" panose="02040503050406030204" pitchFamily="18" charset="0"/>
                            <a:cs typeface="Calibri"/>
                          </a:rPr>
                          <m:t>× </m:t>
                        </m:r>
                        <m:r>
                          <m:rPr>
                            <m:nor/>
                          </m:rPr>
                          <a:rPr lang="en-GB" sz="2800" i="1">
                            <a:solidFill>
                              <a:schemeClr val="bg1"/>
                            </a:solidFill>
                            <a:latin typeface="Cambria Math" panose="02040503050406030204" pitchFamily="18" charset="0"/>
                            <a:ea typeface="Cambria Math" panose="02040503050406030204" pitchFamily="18" charset="0"/>
                            <a:cs typeface="Calibri"/>
                          </a:rPr>
                          <m:t>I</m:t>
                        </m:r>
                      </m:oMath>
                    </m:oMathPara>
                  </a14:m>
                  <a:endParaRPr lang="en-GB" i="1">
                    <a:solidFill>
                      <a:schemeClr val="bg1"/>
                    </a:solidFill>
                    <a:latin typeface="Cambria Math" panose="02040503050406030204" pitchFamily="18" charset="0"/>
                    <a:ea typeface="Cambria Math" panose="02040503050406030204" pitchFamily="18" charset="0"/>
                    <a:cs typeface="Calibri"/>
                  </a:endParaRPr>
                </a:p>
              </p:txBody>
            </p:sp>
          </mc:Choice>
          <mc:Fallback xmlns="">
            <p:sp>
              <p:nvSpPr>
                <p:cNvPr id="8" name="TextBox 7">
                  <a:extLst>
                    <a:ext uri="{FF2B5EF4-FFF2-40B4-BE49-F238E27FC236}">
                      <a16:creationId xmlns:a16="http://schemas.microsoft.com/office/drawing/2014/main" id="{5D6221ED-7874-4864-AC5C-935113AB8610}"/>
                    </a:ext>
                  </a:extLst>
                </p:cNvPr>
                <p:cNvSpPr txBox="1">
                  <a:spLocks noRot="1" noChangeAspect="1" noMove="1" noResize="1" noEditPoints="1" noAdjustHandles="1" noChangeArrowheads="1" noChangeShapeType="1" noTextEdit="1"/>
                </p:cNvSpPr>
                <p:nvPr/>
              </p:nvSpPr>
              <p:spPr>
                <a:xfrm>
                  <a:off x="6391050" y="3004920"/>
                  <a:ext cx="5290410" cy="954107"/>
                </a:xfrm>
                <a:prstGeom prst="rect">
                  <a:avLst/>
                </a:prstGeom>
                <a:blipFill>
                  <a:blip r:embed="rId2"/>
                  <a:stretch>
                    <a:fillRect/>
                  </a:stretch>
                </a:blipFill>
              </p:spPr>
              <p:txBody>
                <a:bodyPr/>
                <a:lstStyle/>
                <a:p>
                  <a:r>
                    <a:rPr lang="en-NL">
                      <a:noFill/>
                    </a:rPr>
                    <a:t> </a:t>
                  </a:r>
                </a:p>
              </p:txBody>
            </p:sp>
          </mc:Fallback>
        </mc:AlternateContent>
        <p:sp>
          <p:nvSpPr>
            <p:cNvPr id="9" name="TextBox 8">
              <a:extLst>
                <a:ext uri="{FF2B5EF4-FFF2-40B4-BE49-F238E27FC236}">
                  <a16:creationId xmlns:a16="http://schemas.microsoft.com/office/drawing/2014/main" id="{69267558-6F67-435F-8641-C2FF4C1A258F}"/>
                </a:ext>
              </a:extLst>
            </p:cNvPr>
            <p:cNvSpPr txBox="1"/>
            <p:nvPr/>
          </p:nvSpPr>
          <p:spPr>
            <a:xfrm>
              <a:off x="7862775" y="2593623"/>
              <a:ext cx="2346960" cy="461665"/>
            </a:xfrm>
            <a:prstGeom prst="rect">
              <a:avLst/>
            </a:prstGeom>
            <a:noFill/>
          </p:spPr>
          <p:txBody>
            <a:bodyPr wrap="square" rtlCol="0">
              <a:spAutoFit/>
            </a:bodyPr>
            <a:lstStyle/>
            <a:p>
              <a:pPr algn="ctr"/>
              <a:r>
                <a:rPr lang="en-US" sz="2400" i="1" err="1">
                  <a:solidFill>
                    <a:schemeClr val="bg1"/>
                  </a:solidFill>
                  <a:latin typeface="Tahoma" panose="020B0604030504040204" pitchFamily="34" charset="0"/>
                  <a:ea typeface="Tahoma" panose="020B0604030504040204" pitchFamily="34" charset="0"/>
                  <a:cs typeface="Tahoma" panose="020B0604030504040204" pitchFamily="34" charset="0"/>
                </a:rPr>
                <a:t>Onthoud</a:t>
              </a:r>
              <a:r>
                <a:rPr lang="en-US" sz="2400" i="1">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400" i="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26" name="Picture 2">
            <a:extLst>
              <a:ext uri="{FF2B5EF4-FFF2-40B4-BE49-F238E27FC236}">
                <a16:creationId xmlns:a16="http://schemas.microsoft.com/office/drawing/2014/main" id="{A8A700B1-DEBE-4421-A6CF-98105D6F1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470" y="786949"/>
            <a:ext cx="4877759" cy="3662134"/>
          </a:xfrm>
          <a:prstGeom prst="rect">
            <a:avLst/>
          </a:prstGeom>
          <a:noFill/>
          <a:ln w="19050">
            <a:solidFill>
              <a:srgbClr val="F36F2C"/>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84BD95A-461F-4634-A5D8-9CB3BF74D7E8}"/>
              </a:ext>
            </a:extLst>
          </p:cNvPr>
          <p:cNvSpPr txBox="1"/>
          <p:nvPr/>
        </p:nvSpPr>
        <p:spPr>
          <a:xfrm>
            <a:off x="6636470" y="6031209"/>
            <a:ext cx="4637988" cy="461665"/>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Credit: By </a:t>
            </a:r>
            <a:r>
              <a:rPr lang="en-US" sz="1200" err="1">
                <a:solidFill>
                  <a:srgbClr val="F36F2C"/>
                </a:solidFill>
                <a:latin typeface="Tahoma" panose="020B0604030504040204" pitchFamily="34" charset="0"/>
                <a:ea typeface="Tahoma" panose="020B0604030504040204" pitchFamily="34" charset="0"/>
                <a:cs typeface="Tahoma" panose="020B0604030504040204" pitchFamily="34" charset="0"/>
              </a:rPr>
              <a:t>BillC</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at the English-language Wikipedia, CC BY-SA 3.0, </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hlinkClick r:id="rId4"/>
              </a:rPr>
              <a:t>https://tinyurl.com/ye55fpxv</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088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EA23-215C-48E0-9448-8B8B29B01A12}"/>
              </a:ext>
            </a:extLst>
          </p:cNvPr>
          <p:cNvSpPr>
            <a:spLocks noGrp="1"/>
          </p:cNvSpPr>
          <p:nvPr>
            <p:ph type="title"/>
          </p:nvPr>
        </p:nvSpPr>
        <p:spPr/>
        <p:txBody>
          <a:bodyPr/>
          <a:lstStyle/>
          <a:p>
            <a:r>
              <a:rPr lang="en-US" err="1"/>
              <a:t>Poloïdale</a:t>
            </a:r>
            <a:r>
              <a:rPr lang="en-US"/>
              <a:t>-veld </a:t>
            </a:r>
            <a:r>
              <a:rPr lang="en-US" err="1"/>
              <a:t>magneten</a:t>
            </a:r>
            <a:endParaRPr lang="en-GB"/>
          </a:p>
        </p:txBody>
      </p:sp>
      <p:sp>
        <p:nvSpPr>
          <p:cNvPr id="3" name="Content Placeholder 2">
            <a:extLst>
              <a:ext uri="{FF2B5EF4-FFF2-40B4-BE49-F238E27FC236}">
                <a16:creationId xmlns:a16="http://schemas.microsoft.com/office/drawing/2014/main" id="{382D535B-1BE1-4FD4-BE11-B48C12F2853A}"/>
              </a:ext>
            </a:extLst>
          </p:cNvPr>
          <p:cNvSpPr>
            <a:spLocks noGrp="1"/>
          </p:cNvSpPr>
          <p:nvPr>
            <p:ph idx="1"/>
          </p:nvPr>
        </p:nvSpPr>
        <p:spPr/>
        <p:txBody>
          <a:bodyPr>
            <a:normAutofit/>
          </a:bodyPr>
          <a:lstStyle/>
          <a:p>
            <a:r>
              <a:rPr lang="en-US" sz="3200" err="1"/>
              <a:t>Helpen</a:t>
            </a:r>
            <a:r>
              <a:rPr lang="en-US" sz="3200"/>
              <a:t> met de positive, </a:t>
            </a:r>
            <a:r>
              <a:rPr lang="en-US" sz="3200" err="1"/>
              <a:t>vorm</a:t>
            </a:r>
            <a:r>
              <a:rPr lang="en-US" sz="3200"/>
              <a:t> </a:t>
            </a:r>
            <a:r>
              <a:rPr lang="en-US" sz="3200" err="1"/>
              <a:t>en</a:t>
            </a:r>
            <a:r>
              <a:rPr lang="en-US" sz="3200"/>
              <a:t> </a:t>
            </a:r>
            <a:r>
              <a:rPr lang="en-US" sz="3200" err="1"/>
              <a:t>controle</a:t>
            </a:r>
            <a:r>
              <a:rPr lang="en-US" sz="3200"/>
              <a:t> van het plasma</a:t>
            </a:r>
            <a:endParaRPr lang="en-US" sz="3200">
              <a:solidFill>
                <a:srgbClr val="F36F2C"/>
              </a:solidFill>
            </a:endParaRPr>
          </a:p>
          <a:p>
            <a:pPr lvl="1"/>
            <a:r>
              <a:rPr lang="en-GB" err="1">
                <a:solidFill>
                  <a:schemeClr val="bg1"/>
                </a:solidFill>
              </a:rPr>
              <a:t>Nodig</a:t>
            </a:r>
            <a:r>
              <a:rPr lang="en-GB">
                <a:solidFill>
                  <a:schemeClr val="bg1"/>
                </a:solidFill>
              </a:rPr>
              <a:t> </a:t>
            </a:r>
            <a:r>
              <a:rPr lang="en-GB" err="1">
                <a:solidFill>
                  <a:schemeClr val="bg1"/>
                </a:solidFill>
              </a:rPr>
              <a:t>voor</a:t>
            </a:r>
            <a:r>
              <a:rPr lang="en-GB">
                <a:solidFill>
                  <a:schemeClr val="bg1"/>
                </a:solidFill>
              </a:rPr>
              <a:t> </a:t>
            </a:r>
            <a:r>
              <a:rPr lang="en-GB" err="1">
                <a:solidFill>
                  <a:schemeClr val="bg1"/>
                </a:solidFill>
              </a:rPr>
              <a:t>een</a:t>
            </a:r>
            <a:r>
              <a:rPr lang="en-GB">
                <a:solidFill>
                  <a:schemeClr val="bg1"/>
                </a:solidFill>
              </a:rPr>
              <a:t> </a:t>
            </a:r>
            <a:r>
              <a:rPr lang="en-GB" err="1">
                <a:solidFill>
                  <a:schemeClr val="bg1"/>
                </a:solidFill>
              </a:rPr>
              <a:t>stabiel</a:t>
            </a:r>
            <a:r>
              <a:rPr lang="en-GB">
                <a:solidFill>
                  <a:schemeClr val="bg1"/>
                </a:solidFill>
              </a:rPr>
              <a:t> plasma</a:t>
            </a:r>
          </a:p>
          <a:p>
            <a:pPr lvl="1"/>
            <a:endParaRPr lang="en-GB">
              <a:solidFill>
                <a:schemeClr val="bg1"/>
              </a:solidFill>
            </a:endParaRPr>
          </a:p>
          <a:p>
            <a:r>
              <a:rPr lang="en-GB" sz="2800" err="1">
                <a:solidFill>
                  <a:schemeClr val="bg1"/>
                </a:solidFill>
              </a:rPr>
              <a:t>Niet</a:t>
            </a:r>
            <a:r>
              <a:rPr lang="en-GB" sz="2800">
                <a:solidFill>
                  <a:schemeClr val="bg1"/>
                </a:solidFill>
              </a:rPr>
              <a:t> </a:t>
            </a:r>
            <a:r>
              <a:rPr lang="en-GB" sz="2800" err="1">
                <a:solidFill>
                  <a:schemeClr val="bg1"/>
                </a:solidFill>
              </a:rPr>
              <a:t>gebruikt</a:t>
            </a:r>
            <a:r>
              <a:rPr lang="en-GB" sz="2800">
                <a:solidFill>
                  <a:schemeClr val="bg1"/>
                </a:solidFill>
              </a:rPr>
              <a:t> </a:t>
            </a:r>
            <a:r>
              <a:rPr lang="en-GB" sz="2800" err="1">
                <a:solidFill>
                  <a:schemeClr val="bg1"/>
                </a:solidFill>
              </a:rPr>
              <a:t>voor</a:t>
            </a:r>
            <a:r>
              <a:rPr lang="en-GB" sz="2800">
                <a:solidFill>
                  <a:schemeClr val="bg1"/>
                </a:solidFill>
              </a:rPr>
              <a:t> het </a:t>
            </a:r>
            <a:r>
              <a:rPr lang="en-GB" sz="2800" err="1">
                <a:solidFill>
                  <a:schemeClr val="bg1"/>
                </a:solidFill>
              </a:rPr>
              <a:t>sterke</a:t>
            </a:r>
            <a:r>
              <a:rPr lang="en-GB" sz="2800">
                <a:solidFill>
                  <a:schemeClr val="bg1"/>
                </a:solidFill>
              </a:rPr>
              <a:t> </a:t>
            </a:r>
            <a:br>
              <a:rPr lang="en-GB" sz="2800">
                <a:solidFill>
                  <a:schemeClr val="bg1"/>
                </a:solidFill>
              </a:rPr>
            </a:br>
            <a:r>
              <a:rPr lang="en-GB" sz="2800" err="1">
                <a:solidFill>
                  <a:schemeClr val="bg1"/>
                </a:solidFill>
              </a:rPr>
              <a:t>poloïdale</a:t>
            </a:r>
            <a:r>
              <a:rPr lang="en-GB" sz="2800">
                <a:solidFill>
                  <a:schemeClr val="bg1"/>
                </a:solidFill>
              </a:rPr>
              <a:t> </a:t>
            </a:r>
            <a:r>
              <a:rPr lang="en-GB" sz="2800" err="1">
                <a:solidFill>
                  <a:schemeClr val="bg1"/>
                </a:solidFill>
              </a:rPr>
              <a:t>magnetisch</a:t>
            </a:r>
            <a:r>
              <a:rPr lang="en-GB" sz="2800">
                <a:solidFill>
                  <a:schemeClr val="bg1"/>
                </a:solidFill>
              </a:rPr>
              <a:t> veld!</a:t>
            </a:r>
          </a:p>
          <a:p>
            <a:pPr marL="0" indent="0">
              <a:buNone/>
            </a:pPr>
            <a:r>
              <a:rPr lang="en-GB" sz="2400">
                <a:solidFill>
                  <a:schemeClr val="bg1"/>
                </a:solidFill>
              </a:rPr>
              <a:t>  (Centrale </a:t>
            </a:r>
            <a:r>
              <a:rPr lang="en-GB" sz="2400" err="1">
                <a:solidFill>
                  <a:schemeClr val="bg1"/>
                </a:solidFill>
              </a:rPr>
              <a:t>solenoïde</a:t>
            </a:r>
            <a:r>
              <a:rPr lang="en-GB" sz="2400">
                <a:solidFill>
                  <a:schemeClr val="bg1"/>
                </a:solidFill>
              </a:rPr>
              <a:t> </a:t>
            </a:r>
            <a:r>
              <a:rPr lang="en-GB" sz="2400" err="1">
                <a:solidFill>
                  <a:schemeClr val="bg1"/>
                </a:solidFill>
              </a:rPr>
              <a:t>creëert</a:t>
            </a:r>
            <a:r>
              <a:rPr lang="en-GB" sz="2400">
                <a:solidFill>
                  <a:schemeClr val="bg1"/>
                </a:solidFill>
              </a:rPr>
              <a:t> </a:t>
            </a:r>
            <a:r>
              <a:rPr lang="en-GB" sz="2400" err="1">
                <a:solidFill>
                  <a:schemeClr val="bg1"/>
                </a:solidFill>
              </a:rPr>
              <a:t>poloïdale</a:t>
            </a:r>
            <a:br>
              <a:rPr lang="en-GB" sz="2400">
                <a:solidFill>
                  <a:schemeClr val="bg1"/>
                </a:solidFill>
              </a:rPr>
            </a:br>
            <a:r>
              <a:rPr lang="en-GB" sz="2400">
                <a:solidFill>
                  <a:schemeClr val="bg1"/>
                </a:solidFill>
              </a:rPr>
              <a:t>  veld door </a:t>
            </a:r>
            <a:r>
              <a:rPr lang="en-GB" sz="2400" err="1">
                <a:solidFill>
                  <a:schemeClr val="bg1"/>
                </a:solidFill>
              </a:rPr>
              <a:t>magnetisch</a:t>
            </a:r>
            <a:r>
              <a:rPr lang="en-GB" sz="2400">
                <a:solidFill>
                  <a:schemeClr val="bg1"/>
                </a:solidFill>
              </a:rPr>
              <a:t> </a:t>
            </a:r>
            <a:r>
              <a:rPr lang="en-GB" sz="2400" err="1">
                <a:solidFill>
                  <a:schemeClr val="bg1"/>
                </a:solidFill>
              </a:rPr>
              <a:t>inductie</a:t>
            </a:r>
            <a:r>
              <a:rPr lang="en-GB" sz="2400">
                <a:solidFill>
                  <a:schemeClr val="bg1"/>
                </a:solidFill>
              </a:rPr>
              <a:t>)</a:t>
            </a:r>
          </a:p>
        </p:txBody>
      </p:sp>
      <p:sp>
        <p:nvSpPr>
          <p:cNvPr id="4" name="Footer Placeholder 3">
            <a:extLst>
              <a:ext uri="{FF2B5EF4-FFF2-40B4-BE49-F238E27FC236}">
                <a16:creationId xmlns:a16="http://schemas.microsoft.com/office/drawing/2014/main" id="{4B1164DE-AAAD-41C1-A208-38518AD7DF6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EE3EEEA6-58B4-434B-9644-C7B8083423BD}"/>
              </a:ext>
            </a:extLst>
          </p:cNvPr>
          <p:cNvSpPr>
            <a:spLocks noGrp="1"/>
          </p:cNvSpPr>
          <p:nvPr>
            <p:ph type="sldNum" sz="quarter" idx="12"/>
          </p:nvPr>
        </p:nvSpPr>
        <p:spPr/>
        <p:txBody>
          <a:bodyPr/>
          <a:lstStyle/>
          <a:p>
            <a:fld id="{607FDA0D-75C2-4509-B589-D4A45AB8915E}" type="slidenum">
              <a:rPr lang="en-GB" smtClean="0"/>
              <a:t>45</a:t>
            </a:fld>
            <a:endParaRPr lang="en-GB"/>
          </a:p>
        </p:txBody>
      </p:sp>
      <p:pic>
        <p:nvPicPr>
          <p:cNvPr id="6" name="Afbeelding 5">
            <a:extLst>
              <a:ext uri="{FF2B5EF4-FFF2-40B4-BE49-F238E27FC236}">
                <a16:creationId xmlns:a16="http://schemas.microsoft.com/office/drawing/2014/main" id="{A56BF8E6-5BFB-4B95-A372-B8C9402F4B76}"/>
              </a:ext>
            </a:extLst>
          </p:cNvPr>
          <p:cNvPicPr>
            <a:picLocks noChangeAspect="1"/>
          </p:cNvPicPr>
          <p:nvPr/>
        </p:nvPicPr>
        <p:blipFill>
          <a:blip r:embed="rId2"/>
          <a:stretch>
            <a:fillRect/>
          </a:stretch>
        </p:blipFill>
        <p:spPr>
          <a:xfrm>
            <a:off x="7279909" y="2353235"/>
            <a:ext cx="4517643" cy="3294529"/>
          </a:xfrm>
          <a:prstGeom prst="rect">
            <a:avLst/>
          </a:prstGeom>
          <a:ln w="19050">
            <a:solidFill>
              <a:srgbClr val="F36F2C"/>
            </a:solidFill>
          </a:ln>
        </p:spPr>
      </p:pic>
      <p:sp>
        <p:nvSpPr>
          <p:cNvPr id="8" name="TextBox 7">
            <a:extLst>
              <a:ext uri="{FF2B5EF4-FFF2-40B4-BE49-F238E27FC236}">
                <a16:creationId xmlns:a16="http://schemas.microsoft.com/office/drawing/2014/main" id="{22C58C6B-2230-452E-AEA4-C159D9610412}"/>
              </a:ext>
            </a:extLst>
          </p:cNvPr>
          <p:cNvSpPr txBox="1"/>
          <p:nvPr/>
        </p:nvSpPr>
        <p:spPr>
          <a:xfrm>
            <a:off x="7279908" y="6020840"/>
            <a:ext cx="4243397"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hlinkClick r:id="rId3"/>
              </a:rPr>
              <a:t>https://tinyurl.com/4ybcpw65</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7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2018-E82C-4372-A5E1-073C539EA9F8}"/>
              </a:ext>
            </a:extLst>
          </p:cNvPr>
          <p:cNvSpPr>
            <a:spLocks noGrp="1"/>
          </p:cNvSpPr>
          <p:nvPr>
            <p:ph type="title"/>
          </p:nvPr>
        </p:nvSpPr>
        <p:spPr/>
        <p:txBody>
          <a:bodyPr/>
          <a:lstStyle/>
          <a:p>
            <a:r>
              <a:rPr lang="nl-NL" dirty="0"/>
              <a:t>Klassikale</a:t>
            </a:r>
            <a:r>
              <a:rPr lang="en-US" dirty="0"/>
              <a:t> </a:t>
            </a:r>
            <a:r>
              <a:rPr lang="en-US" dirty="0" err="1"/>
              <a:t>opdracht</a:t>
            </a:r>
            <a:r>
              <a:rPr lang="en-US" dirty="0"/>
              <a:t> 1.8</a:t>
            </a:r>
            <a:endParaRPr lang="en-GB" dirty="0"/>
          </a:p>
        </p:txBody>
      </p:sp>
      <p:sp>
        <p:nvSpPr>
          <p:cNvPr id="3" name="Content Placeholder 2">
            <a:extLst>
              <a:ext uri="{FF2B5EF4-FFF2-40B4-BE49-F238E27FC236}">
                <a16:creationId xmlns:a16="http://schemas.microsoft.com/office/drawing/2014/main" id="{7C4AC842-A4B5-4D39-BD98-7EE78B46EA4D}"/>
              </a:ext>
            </a:extLst>
          </p:cNvPr>
          <p:cNvSpPr>
            <a:spLocks noGrp="1"/>
          </p:cNvSpPr>
          <p:nvPr>
            <p:ph idx="1"/>
          </p:nvPr>
        </p:nvSpPr>
        <p:spPr/>
        <p:txBody>
          <a:bodyPr/>
          <a:lstStyle/>
          <a:p>
            <a:pPr>
              <a:buNone/>
            </a:pPr>
            <a:endParaRPr lang="en-GB" sz="2800">
              <a:ea typeface="+mn-lt"/>
              <a:cs typeface="+mn-lt"/>
            </a:endParaRPr>
          </a:p>
          <a:p>
            <a:pPr>
              <a:buNone/>
            </a:pPr>
            <a:endParaRPr lang="en-GB" sz="2800">
              <a:ea typeface="+mn-lt"/>
              <a:cs typeface="+mn-lt"/>
            </a:endParaRPr>
          </a:p>
          <a:p>
            <a:pPr>
              <a:buNone/>
            </a:pPr>
            <a:endParaRPr lang="en-GB" sz="2800">
              <a:ea typeface="+mn-lt"/>
              <a:cs typeface="+mn-lt"/>
            </a:endParaRPr>
          </a:p>
          <a:p>
            <a:pPr marL="457200" indent="-457200">
              <a:buFont typeface="+mj-lt"/>
              <a:buAutoNum type="alphaLcParenR"/>
            </a:pPr>
            <a:r>
              <a:rPr lang="en-GB" sz="2800">
                <a:ea typeface="+mn-lt"/>
                <a:cs typeface="+mn-lt"/>
              </a:rPr>
              <a:t>Hoe </a:t>
            </a:r>
            <a:r>
              <a:rPr lang="en-GB" sz="2800" err="1">
                <a:ea typeface="+mn-lt"/>
                <a:cs typeface="+mn-lt"/>
              </a:rPr>
              <a:t>zorgt</a:t>
            </a:r>
            <a:r>
              <a:rPr lang="en-GB" sz="2800">
                <a:ea typeface="+mn-lt"/>
                <a:cs typeface="+mn-lt"/>
              </a:rPr>
              <a:t> </a:t>
            </a:r>
            <a:r>
              <a:rPr lang="en-GB" sz="2800" err="1">
                <a:ea typeface="+mn-lt"/>
                <a:cs typeface="+mn-lt"/>
              </a:rPr>
              <a:t>magnetische</a:t>
            </a:r>
            <a:r>
              <a:rPr lang="en-GB" sz="2800">
                <a:ea typeface="+mn-lt"/>
                <a:cs typeface="+mn-lt"/>
              </a:rPr>
              <a:t> </a:t>
            </a:r>
            <a:r>
              <a:rPr lang="en-GB" sz="2800" err="1">
                <a:ea typeface="+mn-lt"/>
                <a:cs typeface="+mn-lt"/>
              </a:rPr>
              <a:t>inductie</a:t>
            </a:r>
            <a:r>
              <a:rPr lang="en-GB" sz="2800">
                <a:ea typeface="+mn-lt"/>
                <a:cs typeface="+mn-lt"/>
              </a:rPr>
              <a:t> </a:t>
            </a:r>
            <a:r>
              <a:rPr lang="en-GB" sz="2800" err="1">
                <a:ea typeface="+mn-lt"/>
                <a:cs typeface="+mn-lt"/>
              </a:rPr>
              <a:t>voor</a:t>
            </a:r>
            <a:r>
              <a:rPr lang="en-GB" sz="2800">
                <a:ea typeface="+mn-lt"/>
                <a:cs typeface="+mn-lt"/>
              </a:rPr>
              <a:t> </a:t>
            </a:r>
            <a:r>
              <a:rPr lang="en-GB" sz="2800" err="1">
                <a:ea typeface="+mn-lt"/>
                <a:cs typeface="+mn-lt"/>
              </a:rPr>
              <a:t>een</a:t>
            </a:r>
            <a:r>
              <a:rPr lang="en-GB" sz="2800">
                <a:ea typeface="+mn-lt"/>
                <a:cs typeface="+mn-lt"/>
              </a:rPr>
              <a:t> </a:t>
            </a:r>
            <a:r>
              <a:rPr lang="en-GB" sz="2800" err="1">
                <a:ea typeface="+mn-lt"/>
                <a:cs typeface="+mn-lt"/>
              </a:rPr>
              <a:t>gepulseerde</a:t>
            </a:r>
            <a:r>
              <a:rPr lang="en-GB" sz="2800">
                <a:ea typeface="+mn-lt"/>
                <a:cs typeface="+mn-lt"/>
              </a:rPr>
              <a:t> </a:t>
            </a:r>
            <a:r>
              <a:rPr lang="en-GB" sz="2800" err="1">
                <a:ea typeface="+mn-lt"/>
                <a:cs typeface="+mn-lt"/>
              </a:rPr>
              <a:t>werking</a:t>
            </a:r>
            <a:r>
              <a:rPr lang="en-GB" sz="2800">
                <a:ea typeface="+mn-lt"/>
                <a:cs typeface="+mn-lt"/>
              </a:rPr>
              <a:t>? </a:t>
            </a:r>
          </a:p>
          <a:p>
            <a:pPr marL="457200" indent="-457200">
              <a:buFont typeface="+mj-lt"/>
              <a:buAutoNum type="alphaLcParenR"/>
            </a:pPr>
            <a:r>
              <a:rPr lang="en-GB" sz="2800" err="1">
                <a:ea typeface="+mn-lt"/>
                <a:cs typeface="+mn-lt"/>
              </a:rPr>
              <a:t>Waarom</a:t>
            </a:r>
            <a:r>
              <a:rPr lang="en-GB" sz="2800">
                <a:ea typeface="+mn-lt"/>
                <a:cs typeface="+mn-lt"/>
              </a:rPr>
              <a:t> is </a:t>
            </a:r>
            <a:r>
              <a:rPr lang="en-GB" sz="2800" err="1">
                <a:ea typeface="+mn-lt"/>
                <a:cs typeface="+mn-lt"/>
              </a:rPr>
              <a:t>dit</a:t>
            </a:r>
            <a:r>
              <a:rPr lang="en-GB" sz="2800">
                <a:ea typeface="+mn-lt"/>
                <a:cs typeface="+mn-lt"/>
              </a:rPr>
              <a:t> </a:t>
            </a:r>
            <a:r>
              <a:rPr lang="en-GB" sz="2800" err="1">
                <a:ea typeface="+mn-lt"/>
                <a:cs typeface="+mn-lt"/>
              </a:rPr>
              <a:t>een</a:t>
            </a:r>
            <a:r>
              <a:rPr lang="en-GB" sz="2800">
                <a:ea typeface="+mn-lt"/>
                <a:cs typeface="+mn-lt"/>
              </a:rPr>
              <a:t> </a:t>
            </a:r>
            <a:r>
              <a:rPr lang="en-GB" sz="2800" err="1">
                <a:ea typeface="+mn-lt"/>
                <a:cs typeface="+mn-lt"/>
              </a:rPr>
              <a:t>probleem</a:t>
            </a:r>
            <a:r>
              <a:rPr lang="en-GB" sz="2800">
                <a:ea typeface="+mn-lt"/>
                <a:cs typeface="+mn-lt"/>
              </a:rPr>
              <a:t> </a:t>
            </a:r>
            <a:r>
              <a:rPr lang="en-GB" sz="2800" err="1">
                <a:ea typeface="+mn-lt"/>
                <a:cs typeface="+mn-lt"/>
              </a:rPr>
              <a:t>voor</a:t>
            </a:r>
            <a:r>
              <a:rPr lang="en-GB" sz="2800">
                <a:ea typeface="+mn-lt"/>
                <a:cs typeface="+mn-lt"/>
              </a:rPr>
              <a:t> </a:t>
            </a:r>
            <a:r>
              <a:rPr lang="en-GB" sz="2800" err="1">
                <a:ea typeface="+mn-lt"/>
                <a:cs typeface="+mn-lt"/>
              </a:rPr>
              <a:t>een</a:t>
            </a:r>
            <a:r>
              <a:rPr lang="en-GB" sz="2800">
                <a:ea typeface="+mn-lt"/>
                <a:cs typeface="+mn-lt"/>
              </a:rPr>
              <a:t> </a:t>
            </a:r>
            <a:r>
              <a:rPr lang="en-GB" sz="2800" err="1">
                <a:ea typeface="+mn-lt"/>
                <a:cs typeface="+mn-lt"/>
              </a:rPr>
              <a:t>fusiereactor</a:t>
            </a:r>
            <a:r>
              <a:rPr lang="en-GB" sz="2800">
                <a:ea typeface="+mn-lt"/>
                <a:cs typeface="+mn-lt"/>
              </a:rPr>
              <a:t>? </a:t>
            </a:r>
          </a:p>
          <a:p>
            <a:endParaRPr lang="en-GB"/>
          </a:p>
        </p:txBody>
      </p:sp>
      <p:sp>
        <p:nvSpPr>
          <p:cNvPr id="4" name="Footer Placeholder 3">
            <a:extLst>
              <a:ext uri="{FF2B5EF4-FFF2-40B4-BE49-F238E27FC236}">
                <a16:creationId xmlns:a16="http://schemas.microsoft.com/office/drawing/2014/main" id="{428205C9-1EBA-436F-9BE0-1806E0A2C733}"/>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5BDF15C6-DB46-416A-AD2B-783B8BD3DA9C}"/>
              </a:ext>
            </a:extLst>
          </p:cNvPr>
          <p:cNvSpPr>
            <a:spLocks noGrp="1"/>
          </p:cNvSpPr>
          <p:nvPr>
            <p:ph type="sldNum" sz="quarter" idx="12"/>
          </p:nvPr>
        </p:nvSpPr>
        <p:spPr/>
        <p:txBody>
          <a:bodyPr/>
          <a:lstStyle/>
          <a:p>
            <a:fld id="{607FDA0D-75C2-4509-B589-D4A45AB8915E}" type="slidenum">
              <a:rPr lang="en-GB" smtClean="0"/>
              <a:t>46</a:t>
            </a:fld>
            <a:endParaRPr lang="en-GB"/>
          </a:p>
        </p:txBody>
      </p:sp>
      <p:sp>
        <p:nvSpPr>
          <p:cNvPr id="7" name="TextBox 6">
            <a:extLst>
              <a:ext uri="{FF2B5EF4-FFF2-40B4-BE49-F238E27FC236}">
                <a16:creationId xmlns:a16="http://schemas.microsoft.com/office/drawing/2014/main" id="{08FD2745-F815-4D8E-A849-E1B30B2F5880}"/>
              </a:ext>
            </a:extLst>
          </p:cNvPr>
          <p:cNvSpPr txBox="1"/>
          <p:nvPr/>
        </p:nvSpPr>
        <p:spPr>
          <a:xfrm>
            <a:off x="838200" y="1651576"/>
            <a:ext cx="10515600" cy="1384995"/>
          </a:xfrm>
          <a:prstGeom prst="rect">
            <a:avLst/>
          </a:prstGeom>
          <a:noFill/>
        </p:spPr>
        <p:txBody>
          <a:bodyPr wrap="square">
            <a:spAutoFit/>
          </a:bodyPr>
          <a:lstStyle/>
          <a:p>
            <a:pPr>
              <a:buNone/>
            </a:pP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Het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gebruik</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van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magnetische</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inductie</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een</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tokamak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zorgt</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voor</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een</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groot</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nadeel</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het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maakt</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de tokamak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een</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apparaat</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dat</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pulsen</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werkt</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err="1">
                <a:solidFill>
                  <a:schemeClr val="bg1"/>
                </a:solidFill>
                <a:latin typeface="Tahoma" panose="020B0604030504040204" pitchFamily="34" charset="0"/>
                <a:ea typeface="Tahoma" panose="020B0604030504040204" pitchFamily="34" charset="0"/>
                <a:cs typeface="Tahoma" panose="020B0604030504040204" pitchFamily="34" charset="0"/>
              </a:rPr>
              <a:t>i.p.v</a:t>
            </a: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 continue.</a:t>
            </a:r>
          </a:p>
        </p:txBody>
      </p:sp>
    </p:spTree>
    <p:extLst>
      <p:ext uri="{BB962C8B-B14F-4D97-AF65-F5344CB8AC3E}">
        <p14:creationId xmlns:p14="http://schemas.microsoft.com/office/powerpoint/2010/main" val="282874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err="1"/>
              <a:t>Klassikale</a:t>
            </a:r>
            <a:r>
              <a:rPr lang="en-US"/>
              <a:t> </a:t>
            </a:r>
            <a:r>
              <a:rPr lang="en-US" err="1"/>
              <a:t>opdracht</a:t>
            </a:r>
            <a:r>
              <a:rPr lang="en-US"/>
              <a:t> 1.8 – </a:t>
            </a:r>
            <a:r>
              <a:rPr lang="en-US" err="1"/>
              <a:t>antwoorden</a:t>
            </a:r>
            <a:r>
              <a:rPr lang="en-US"/>
              <a:t> </a:t>
            </a:r>
            <a:endParaRPr lang="en-GB"/>
          </a:p>
        </p:txBody>
      </p:sp>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p:txBody>
          <a:bodyPr>
            <a:normAutofit/>
          </a:bodyPr>
          <a:lstStyle/>
          <a:p>
            <a:pPr marL="742950" indent="-742950">
              <a:buFont typeface="+mj-lt"/>
              <a:buAutoNum type="alphaLcParenR"/>
            </a:pPr>
            <a:r>
              <a:rPr lang="en-US" sz="2800" dirty="0" err="1"/>
              <a:t>Inductie</a:t>
            </a:r>
            <a:r>
              <a:rPr lang="en-US" sz="2800" dirty="0"/>
              <a:t> is </a:t>
            </a:r>
            <a:r>
              <a:rPr lang="en-US" sz="2800" dirty="0" err="1"/>
              <a:t>afhankelijk</a:t>
            </a:r>
            <a:r>
              <a:rPr lang="en-US" sz="2800" dirty="0"/>
              <a:t> van </a:t>
            </a:r>
            <a:r>
              <a:rPr lang="en-US" sz="2800" dirty="0" err="1"/>
              <a:t>een</a:t>
            </a:r>
            <a:r>
              <a:rPr lang="en-US" sz="2800" dirty="0"/>
              <a:t> </a:t>
            </a:r>
            <a:r>
              <a:rPr lang="en-US" sz="2800" dirty="0" err="1"/>
              <a:t>veranderende</a:t>
            </a:r>
            <a:r>
              <a:rPr lang="en-US" sz="2800" dirty="0"/>
              <a:t> </a:t>
            </a:r>
            <a:r>
              <a:rPr lang="en-US" sz="2800" dirty="0" err="1"/>
              <a:t>magnetische</a:t>
            </a:r>
            <a:r>
              <a:rPr lang="en-US" sz="2800" dirty="0"/>
              <a:t> flux. De flux </a:t>
            </a:r>
            <a:r>
              <a:rPr lang="en-US" sz="2800" dirty="0" err="1"/>
              <a:t>kan</a:t>
            </a:r>
            <a:r>
              <a:rPr lang="en-US" sz="2800" dirty="0"/>
              <a:t> </a:t>
            </a:r>
            <a:r>
              <a:rPr lang="en-US" sz="2800" dirty="0" err="1"/>
              <a:t>niet</a:t>
            </a:r>
            <a:r>
              <a:rPr lang="en-US" sz="2800" dirty="0"/>
              <a:t> </a:t>
            </a:r>
            <a:r>
              <a:rPr lang="en-US" sz="2800" dirty="0" err="1"/>
              <a:t>blijven</a:t>
            </a:r>
            <a:r>
              <a:rPr lang="en-US" sz="2800" dirty="0"/>
              <a:t> </a:t>
            </a:r>
            <a:r>
              <a:rPr lang="en-US" sz="2800" dirty="0" err="1"/>
              <a:t>veranderen</a:t>
            </a:r>
            <a:r>
              <a:rPr lang="en-US" sz="2800" dirty="0"/>
              <a:t>, de </a:t>
            </a:r>
            <a:r>
              <a:rPr lang="en-US" sz="2800" dirty="0" err="1"/>
              <a:t>magneten</a:t>
            </a:r>
            <a:r>
              <a:rPr lang="en-US" sz="2800" dirty="0"/>
              <a:t> </a:t>
            </a:r>
            <a:r>
              <a:rPr lang="en-US" sz="2800" dirty="0" err="1"/>
              <a:t>bereiken</a:t>
            </a:r>
            <a:r>
              <a:rPr lang="en-US" sz="2800" dirty="0"/>
              <a:t> </a:t>
            </a:r>
            <a:r>
              <a:rPr lang="en-US" sz="2800" dirty="0" err="1"/>
              <a:t>een</a:t>
            </a:r>
            <a:r>
              <a:rPr lang="en-US" sz="2800" dirty="0"/>
              <a:t> </a:t>
            </a:r>
            <a:r>
              <a:rPr lang="en-US" sz="2800" dirty="0" err="1"/>
              <a:t>limiet</a:t>
            </a:r>
            <a:r>
              <a:rPr lang="en-US" sz="2800" dirty="0"/>
              <a:t> van de </a:t>
            </a:r>
            <a:r>
              <a:rPr lang="en-US" sz="2800" dirty="0" err="1"/>
              <a:t>stroom</a:t>
            </a:r>
            <a:r>
              <a:rPr lang="en-US" sz="2800" dirty="0"/>
              <a:t> die </a:t>
            </a:r>
            <a:r>
              <a:rPr lang="en-US" sz="2800" dirty="0" err="1"/>
              <a:t>zij</a:t>
            </a:r>
            <a:r>
              <a:rPr lang="en-US" sz="2800" dirty="0"/>
              <a:t> </a:t>
            </a:r>
            <a:r>
              <a:rPr lang="en-US" sz="2800" dirty="0" err="1"/>
              <a:t>kunnen</a:t>
            </a:r>
            <a:r>
              <a:rPr lang="en-US" sz="2800" dirty="0"/>
              <a:t> </a:t>
            </a:r>
            <a:r>
              <a:rPr lang="en-US" sz="2800" dirty="0" err="1"/>
              <a:t>dragen</a:t>
            </a:r>
            <a:r>
              <a:rPr lang="en-US" sz="2800" dirty="0"/>
              <a:t>. De </a:t>
            </a:r>
            <a:r>
              <a:rPr lang="en-US" sz="2800" dirty="0" err="1"/>
              <a:t>stroom</a:t>
            </a:r>
            <a:r>
              <a:rPr lang="en-US" sz="2800" dirty="0"/>
              <a:t> </a:t>
            </a:r>
            <a:r>
              <a:rPr lang="en-US" sz="2800" dirty="0" err="1"/>
              <a:t>moet</a:t>
            </a:r>
            <a:r>
              <a:rPr lang="en-US" sz="2800" dirty="0"/>
              <a:t> </a:t>
            </a:r>
            <a:r>
              <a:rPr lang="en-US" sz="2800" dirty="0" err="1"/>
              <a:t>dus</a:t>
            </a:r>
            <a:r>
              <a:rPr lang="en-US" sz="2800" dirty="0"/>
              <a:t> op- </a:t>
            </a:r>
            <a:r>
              <a:rPr lang="en-US" sz="2800" dirty="0" err="1"/>
              <a:t>en</a:t>
            </a:r>
            <a:r>
              <a:rPr lang="en-US" sz="2800" dirty="0"/>
              <a:t> </a:t>
            </a:r>
            <a:r>
              <a:rPr lang="en-US" sz="2800" dirty="0" err="1"/>
              <a:t>afgebouwd</a:t>
            </a:r>
            <a:r>
              <a:rPr lang="en-US" sz="2800" dirty="0"/>
              <a:t> </a:t>
            </a:r>
            <a:r>
              <a:rPr lang="en-US" sz="2800" dirty="0" err="1"/>
              <a:t>worden</a:t>
            </a:r>
            <a:r>
              <a:rPr lang="en-US" sz="2800" dirty="0"/>
              <a:t>, in </a:t>
            </a:r>
            <a:r>
              <a:rPr lang="en-US" sz="2800" dirty="0" err="1"/>
              <a:t>pulsen</a:t>
            </a:r>
            <a:r>
              <a:rPr lang="en-US" sz="2800" dirty="0"/>
              <a:t>. De centrale </a:t>
            </a:r>
            <a:r>
              <a:rPr lang="en-US" sz="2800" dirty="0" err="1"/>
              <a:t>solenoïde</a:t>
            </a:r>
            <a:r>
              <a:rPr lang="en-US" sz="2800" dirty="0"/>
              <a:t> </a:t>
            </a:r>
            <a:r>
              <a:rPr lang="en-US" sz="2800" dirty="0" err="1"/>
              <a:t>werkt</a:t>
            </a:r>
            <a:r>
              <a:rPr lang="en-US" sz="2800" dirty="0"/>
              <a:t> </a:t>
            </a:r>
            <a:r>
              <a:rPr lang="en-US" sz="2800" dirty="0" err="1"/>
              <a:t>dus</a:t>
            </a:r>
            <a:r>
              <a:rPr lang="en-US" sz="2800" dirty="0"/>
              <a:t> in </a:t>
            </a:r>
            <a:r>
              <a:rPr lang="en-US" sz="2800" dirty="0" err="1"/>
              <a:t>pulsen</a:t>
            </a:r>
            <a:r>
              <a:rPr lang="en-US" sz="2800" dirty="0"/>
              <a:t>, </a:t>
            </a:r>
            <a:r>
              <a:rPr lang="en-US" sz="2800" dirty="0" err="1"/>
              <a:t>en</a:t>
            </a:r>
            <a:r>
              <a:rPr lang="en-US" sz="2800" dirty="0"/>
              <a:t> </a:t>
            </a:r>
            <a:r>
              <a:rPr lang="en-US" sz="2800" dirty="0" err="1"/>
              <a:t>dus</a:t>
            </a:r>
            <a:r>
              <a:rPr lang="en-US" sz="2800" dirty="0"/>
              <a:t> de tokamak in </a:t>
            </a:r>
            <a:r>
              <a:rPr lang="en-US" sz="2800" dirty="0" err="1"/>
              <a:t>zijn</a:t>
            </a:r>
            <a:r>
              <a:rPr lang="en-US" sz="2800" dirty="0"/>
              <a:t> </a:t>
            </a:r>
            <a:r>
              <a:rPr lang="en-US" sz="2800" dirty="0" err="1"/>
              <a:t>geheel</a:t>
            </a:r>
            <a:r>
              <a:rPr lang="en-US" sz="2800" dirty="0"/>
              <a:t> </a:t>
            </a:r>
            <a:r>
              <a:rPr lang="en-US" sz="2800" dirty="0" err="1"/>
              <a:t>ook</a:t>
            </a:r>
            <a:r>
              <a:rPr lang="en-US" sz="2800" dirty="0"/>
              <a:t>. </a:t>
            </a:r>
          </a:p>
          <a:p>
            <a:pPr marL="742950" indent="-742950">
              <a:buFont typeface="+mj-lt"/>
              <a:buAutoNum type="alphaLcParenR"/>
            </a:pPr>
            <a:r>
              <a:rPr lang="en-US" sz="2800" dirty="0" err="1"/>
              <a:t>Ideaal</a:t>
            </a:r>
            <a:r>
              <a:rPr lang="en-US" sz="2800" dirty="0"/>
              <a:t> </a:t>
            </a:r>
            <a:r>
              <a:rPr lang="en-US" sz="2800" dirty="0" err="1"/>
              <a:t>zou</a:t>
            </a:r>
            <a:r>
              <a:rPr lang="en-US" sz="2800" dirty="0"/>
              <a:t> </a:t>
            </a:r>
            <a:r>
              <a:rPr lang="en-US" sz="2800" dirty="0" err="1"/>
              <a:t>een</a:t>
            </a:r>
            <a:r>
              <a:rPr lang="en-US" sz="2800" dirty="0"/>
              <a:t> </a:t>
            </a:r>
            <a:r>
              <a:rPr lang="en-US" sz="2800" dirty="0" err="1"/>
              <a:t>fusiereactor</a:t>
            </a:r>
            <a:r>
              <a:rPr lang="en-US" sz="2800" dirty="0"/>
              <a:t> non-stop </a:t>
            </a:r>
            <a:r>
              <a:rPr lang="en-US" sz="2800" dirty="0" err="1"/>
              <a:t>aan</a:t>
            </a:r>
            <a:r>
              <a:rPr lang="en-US" sz="2800" dirty="0"/>
              <a:t> </a:t>
            </a:r>
            <a:r>
              <a:rPr lang="en-US" sz="2800" dirty="0" err="1"/>
              <a:t>staan</a:t>
            </a:r>
            <a:r>
              <a:rPr lang="en-US" sz="2800" dirty="0"/>
              <a:t>, </a:t>
            </a:r>
            <a:r>
              <a:rPr lang="en-US" sz="2800" dirty="0" err="1"/>
              <a:t>voor</a:t>
            </a:r>
            <a:r>
              <a:rPr lang="en-US" sz="2800" dirty="0"/>
              <a:t> </a:t>
            </a:r>
            <a:r>
              <a:rPr lang="en-US" sz="2800" dirty="0" err="1"/>
              <a:t>continueë</a:t>
            </a:r>
            <a:r>
              <a:rPr lang="en-US" sz="2800" dirty="0"/>
              <a:t> </a:t>
            </a:r>
            <a:r>
              <a:rPr lang="en-US" sz="2800" dirty="0" err="1"/>
              <a:t>energieproductie</a:t>
            </a:r>
            <a:r>
              <a:rPr lang="en-US" sz="2800" dirty="0"/>
              <a:t>. </a:t>
            </a:r>
            <a:endParaRPr lang="en-GB" sz="2800" dirty="0"/>
          </a:p>
        </p:txBody>
      </p:sp>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47</a:t>
            </a:fld>
            <a:endParaRPr lang="en-GB"/>
          </a:p>
        </p:txBody>
      </p:sp>
    </p:spTree>
    <p:extLst>
      <p:ext uri="{BB962C8B-B14F-4D97-AF65-F5344CB8AC3E}">
        <p14:creationId xmlns:p14="http://schemas.microsoft.com/office/powerpoint/2010/main" val="330033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85F2-B0F2-45D1-8B20-39CD79A4BF3F}"/>
              </a:ext>
            </a:extLst>
          </p:cNvPr>
          <p:cNvSpPr>
            <a:spLocks noGrp="1"/>
          </p:cNvSpPr>
          <p:nvPr>
            <p:ph type="title"/>
          </p:nvPr>
        </p:nvSpPr>
        <p:spPr/>
        <p:txBody>
          <a:bodyPr/>
          <a:lstStyle/>
          <a:p>
            <a:r>
              <a:rPr lang="en-US" dirty="0" err="1"/>
              <a:t>Magnetische</a:t>
            </a:r>
            <a:r>
              <a:rPr lang="en-US" dirty="0"/>
              <a:t> </a:t>
            </a:r>
            <a:r>
              <a:rPr lang="en-US" dirty="0" err="1"/>
              <a:t>opsluiting</a:t>
            </a:r>
            <a:endParaRPr lang="en-GB" dirty="0"/>
          </a:p>
        </p:txBody>
      </p:sp>
      <p:sp>
        <p:nvSpPr>
          <p:cNvPr id="3" name="Content Placeholder 2">
            <a:extLst>
              <a:ext uri="{FF2B5EF4-FFF2-40B4-BE49-F238E27FC236}">
                <a16:creationId xmlns:a16="http://schemas.microsoft.com/office/drawing/2014/main" id="{C365A926-855A-4762-A38D-CF4AA0D240AA}"/>
              </a:ext>
            </a:extLst>
          </p:cNvPr>
          <p:cNvSpPr>
            <a:spLocks noGrp="1"/>
          </p:cNvSpPr>
          <p:nvPr>
            <p:ph idx="1"/>
          </p:nvPr>
        </p:nvSpPr>
        <p:spPr/>
        <p:txBody>
          <a:bodyPr/>
          <a:lstStyle/>
          <a:p>
            <a:r>
              <a:rPr lang="en-US" dirty="0" err="1"/>
              <a:t>Drukbalans</a:t>
            </a:r>
            <a:r>
              <a:rPr lang="en-US" dirty="0"/>
              <a:t> in de tokamak</a:t>
            </a:r>
          </a:p>
          <a:p>
            <a:pPr lvl="1"/>
            <a:r>
              <a:rPr lang="en-US" sz="3200" dirty="0" err="1"/>
              <a:t>Uitwaartse</a:t>
            </a:r>
            <a:r>
              <a:rPr lang="en-US" sz="3200" dirty="0"/>
              <a:t> </a:t>
            </a:r>
            <a:r>
              <a:rPr lang="en-US" sz="3200" dirty="0" err="1"/>
              <a:t>druk</a:t>
            </a:r>
            <a:r>
              <a:rPr lang="en-US" sz="3200" dirty="0"/>
              <a:t>:		plasma</a:t>
            </a:r>
          </a:p>
          <a:p>
            <a:pPr lvl="1"/>
            <a:r>
              <a:rPr lang="en-US" sz="3200" dirty="0" err="1"/>
              <a:t>Inwaartse</a:t>
            </a:r>
            <a:r>
              <a:rPr lang="en-US" sz="3200" dirty="0"/>
              <a:t> </a:t>
            </a:r>
            <a:r>
              <a:rPr lang="en-US" sz="3200" dirty="0" err="1"/>
              <a:t>druk</a:t>
            </a:r>
            <a:r>
              <a:rPr lang="en-US" sz="3200" dirty="0"/>
              <a:t>: 		</a:t>
            </a:r>
            <a:r>
              <a:rPr lang="en-US" sz="3200" dirty="0" err="1"/>
              <a:t>magnetisch</a:t>
            </a:r>
            <a:r>
              <a:rPr lang="en-US" sz="3200" dirty="0"/>
              <a:t> veld</a:t>
            </a:r>
          </a:p>
          <a:p>
            <a:pPr marL="457200" lvl="1" indent="0">
              <a:buNone/>
            </a:pPr>
            <a:r>
              <a:rPr lang="en-US" sz="3200" dirty="0"/>
              <a:t>						</a:t>
            </a:r>
            <a:r>
              <a:rPr lang="en-US" sz="3200" dirty="0">
                <a:solidFill>
                  <a:srgbClr val="F36F2C"/>
                </a:solidFill>
              </a:rPr>
              <a:t>→</a:t>
            </a:r>
            <a:r>
              <a:rPr lang="en-US" sz="3200" dirty="0"/>
              <a:t> </a:t>
            </a:r>
            <a:r>
              <a:rPr lang="en-US" sz="3200" dirty="0">
                <a:solidFill>
                  <a:srgbClr val="F36F2C"/>
                </a:solidFill>
              </a:rPr>
              <a:t>Lorentz </a:t>
            </a:r>
            <a:r>
              <a:rPr lang="en-US" sz="3200" dirty="0" err="1">
                <a:solidFill>
                  <a:srgbClr val="F36F2C"/>
                </a:solidFill>
              </a:rPr>
              <a:t>kracht</a:t>
            </a:r>
            <a:r>
              <a:rPr lang="en-US" sz="3200" dirty="0">
                <a:solidFill>
                  <a:srgbClr val="F36F2C"/>
                </a:solidFill>
              </a:rPr>
              <a:t>!</a:t>
            </a:r>
          </a:p>
          <a:p>
            <a:pPr lvl="1"/>
            <a:r>
              <a:rPr lang="en-US" sz="3200" dirty="0" err="1">
                <a:solidFill>
                  <a:srgbClr val="F36F2C"/>
                </a:solidFill>
              </a:rPr>
              <a:t>Evenwicht</a:t>
            </a:r>
            <a:r>
              <a:rPr lang="en-US" sz="3200" dirty="0">
                <a:solidFill>
                  <a:srgbClr val="F36F2C"/>
                </a:solidFill>
              </a:rPr>
              <a:t>!</a:t>
            </a:r>
          </a:p>
          <a:p>
            <a:pPr lvl="1"/>
            <a:endParaRPr lang="en-US" sz="3200" dirty="0">
              <a:solidFill>
                <a:srgbClr val="F36F2C"/>
              </a:solidFill>
            </a:endParaRPr>
          </a:p>
          <a:p>
            <a:pPr lvl="1"/>
            <a:r>
              <a:rPr lang="en-US" sz="3200" dirty="0" err="1"/>
              <a:t>Maakt</a:t>
            </a:r>
            <a:r>
              <a:rPr lang="en-US" sz="3200" dirty="0"/>
              <a:t> </a:t>
            </a:r>
            <a:r>
              <a:rPr lang="en-US" sz="3200" dirty="0" err="1"/>
              <a:t>fusie</a:t>
            </a:r>
            <a:r>
              <a:rPr lang="en-US" sz="3200" dirty="0"/>
              <a:t> </a:t>
            </a:r>
            <a:r>
              <a:rPr lang="en-US" sz="3200" dirty="0" err="1"/>
              <a:t>mogelijk</a:t>
            </a:r>
            <a:r>
              <a:rPr lang="en-US" sz="3200" dirty="0"/>
              <a:t> op </a:t>
            </a:r>
            <a:r>
              <a:rPr lang="en-US" sz="3200" dirty="0" err="1"/>
              <a:t>Aarde</a:t>
            </a:r>
            <a:r>
              <a:rPr lang="en-US" sz="3200" dirty="0"/>
              <a:t>!</a:t>
            </a:r>
          </a:p>
          <a:p>
            <a:pPr marL="457200" lvl="1" indent="0">
              <a:buNone/>
            </a:pPr>
            <a:endParaRPr lang="en-US" dirty="0"/>
          </a:p>
        </p:txBody>
      </p:sp>
      <p:sp>
        <p:nvSpPr>
          <p:cNvPr id="4" name="Footer Placeholder 3">
            <a:extLst>
              <a:ext uri="{FF2B5EF4-FFF2-40B4-BE49-F238E27FC236}">
                <a16:creationId xmlns:a16="http://schemas.microsoft.com/office/drawing/2014/main" id="{CB8F7236-E689-4EAD-B6C7-4F423F31A196}"/>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F76A809-3625-4CD0-A0D4-FCE750586026}"/>
              </a:ext>
            </a:extLst>
          </p:cNvPr>
          <p:cNvSpPr>
            <a:spLocks noGrp="1"/>
          </p:cNvSpPr>
          <p:nvPr>
            <p:ph type="sldNum" sz="quarter" idx="12"/>
          </p:nvPr>
        </p:nvSpPr>
        <p:spPr/>
        <p:txBody>
          <a:bodyPr/>
          <a:lstStyle/>
          <a:p>
            <a:fld id="{607FDA0D-75C2-4509-B589-D4A45AB8915E}" type="slidenum">
              <a:rPr lang="en-GB" smtClean="0"/>
              <a:t>48</a:t>
            </a:fld>
            <a:endParaRPr lang="en-GB"/>
          </a:p>
        </p:txBody>
      </p:sp>
    </p:spTree>
    <p:extLst>
      <p:ext uri="{BB962C8B-B14F-4D97-AF65-F5344CB8AC3E}">
        <p14:creationId xmlns:p14="http://schemas.microsoft.com/office/powerpoint/2010/main" val="335933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67B1-A4D0-483C-8FC4-27EF192D2E5B}"/>
              </a:ext>
            </a:extLst>
          </p:cNvPr>
          <p:cNvSpPr>
            <a:spLocks noGrp="1"/>
          </p:cNvSpPr>
          <p:nvPr>
            <p:ph type="title"/>
          </p:nvPr>
        </p:nvSpPr>
        <p:spPr/>
        <p:txBody>
          <a:bodyPr/>
          <a:lstStyle/>
          <a:p>
            <a:r>
              <a:rPr lang="en-US" dirty="0"/>
              <a:t>Meer </a:t>
            </a:r>
            <a:r>
              <a:rPr lang="en-US" dirty="0" err="1"/>
              <a:t>leren</a:t>
            </a:r>
            <a:r>
              <a:rPr lang="en-US" dirty="0"/>
              <a:t> over </a:t>
            </a:r>
            <a:r>
              <a:rPr lang="en-US" dirty="0" err="1"/>
              <a:t>fusie</a:t>
            </a:r>
            <a:r>
              <a:rPr lang="en-US" dirty="0"/>
              <a:t>?</a:t>
            </a:r>
            <a:endParaRPr lang="en-GB" dirty="0"/>
          </a:p>
        </p:txBody>
      </p:sp>
      <p:sp>
        <p:nvSpPr>
          <p:cNvPr id="3" name="Content Placeholder 2">
            <a:extLst>
              <a:ext uri="{FF2B5EF4-FFF2-40B4-BE49-F238E27FC236}">
                <a16:creationId xmlns:a16="http://schemas.microsoft.com/office/drawing/2014/main" id="{FFFFE1A7-9647-447E-862F-AE01AD65629B}"/>
              </a:ext>
            </a:extLst>
          </p:cNvPr>
          <p:cNvSpPr>
            <a:spLocks noGrp="1"/>
          </p:cNvSpPr>
          <p:nvPr>
            <p:ph idx="1"/>
          </p:nvPr>
        </p:nvSpPr>
        <p:spPr/>
        <p:txBody>
          <a:bodyPr/>
          <a:lstStyle/>
          <a:p>
            <a:pPr marL="0" indent="0">
              <a:buNone/>
            </a:pPr>
            <a:r>
              <a:rPr lang="en-US" dirty="0" err="1">
                <a:solidFill>
                  <a:srgbClr val="F36F2C"/>
                </a:solidFill>
              </a:rPr>
              <a:t>Kijk</a:t>
            </a:r>
            <a:r>
              <a:rPr lang="en-US" dirty="0">
                <a:solidFill>
                  <a:srgbClr val="F36F2C"/>
                </a:solidFill>
              </a:rPr>
              <a:t> </a:t>
            </a:r>
            <a:r>
              <a:rPr lang="en-US" dirty="0" err="1">
                <a:solidFill>
                  <a:srgbClr val="F36F2C"/>
                </a:solidFill>
              </a:rPr>
              <a:t>eens</a:t>
            </a:r>
            <a:r>
              <a:rPr lang="en-US" dirty="0">
                <a:solidFill>
                  <a:srgbClr val="F36F2C"/>
                </a:solidFill>
              </a:rPr>
              <a:t> </a:t>
            </a:r>
            <a:r>
              <a:rPr lang="en-US" dirty="0" err="1">
                <a:solidFill>
                  <a:srgbClr val="F36F2C"/>
                </a:solidFill>
              </a:rPr>
              <a:t>naar</a:t>
            </a:r>
            <a:r>
              <a:rPr lang="en-US" dirty="0">
                <a:solidFill>
                  <a:srgbClr val="F36F2C"/>
                </a:solidFill>
              </a:rPr>
              <a:t> de </a:t>
            </a:r>
            <a:r>
              <a:rPr lang="en-US" dirty="0" err="1">
                <a:solidFill>
                  <a:srgbClr val="F36F2C"/>
                </a:solidFill>
              </a:rPr>
              <a:t>andere</a:t>
            </a:r>
            <a:r>
              <a:rPr lang="en-US" dirty="0">
                <a:solidFill>
                  <a:srgbClr val="F36F2C"/>
                </a:solidFill>
              </a:rPr>
              <a:t> </a:t>
            </a:r>
            <a:r>
              <a:rPr lang="en-US" dirty="0" err="1">
                <a:solidFill>
                  <a:srgbClr val="F36F2C"/>
                </a:solidFill>
              </a:rPr>
              <a:t>vier</a:t>
            </a:r>
            <a:r>
              <a:rPr lang="en-US" dirty="0">
                <a:solidFill>
                  <a:srgbClr val="F36F2C"/>
                </a:solidFill>
              </a:rPr>
              <a:t> modules!</a:t>
            </a:r>
          </a:p>
          <a:p>
            <a:r>
              <a:rPr lang="en-US" sz="2800" dirty="0">
                <a:solidFill>
                  <a:schemeClr val="bg1"/>
                </a:solidFill>
              </a:rPr>
              <a:t>Module 2: </a:t>
            </a:r>
            <a:r>
              <a:rPr lang="en-US" sz="2800" dirty="0" err="1">
                <a:solidFill>
                  <a:schemeClr val="bg1"/>
                </a:solidFill>
              </a:rPr>
              <a:t>Weg</a:t>
            </a:r>
            <a:r>
              <a:rPr lang="en-US" sz="2800" dirty="0">
                <a:solidFill>
                  <a:schemeClr val="bg1"/>
                </a:solidFill>
              </a:rPr>
              <a:t> </a:t>
            </a:r>
            <a:r>
              <a:rPr lang="en-US" sz="2800" dirty="0" err="1">
                <a:solidFill>
                  <a:schemeClr val="bg1"/>
                </a:solidFill>
              </a:rPr>
              <a:t>naar</a:t>
            </a:r>
            <a:r>
              <a:rPr lang="en-US" sz="2800" dirty="0">
                <a:solidFill>
                  <a:schemeClr val="bg1"/>
                </a:solidFill>
              </a:rPr>
              <a:t> </a:t>
            </a:r>
            <a:r>
              <a:rPr lang="en-US" sz="2800" dirty="0" err="1">
                <a:solidFill>
                  <a:schemeClr val="bg1"/>
                </a:solidFill>
              </a:rPr>
              <a:t>Fusie</a:t>
            </a:r>
            <a:endParaRPr lang="en-US" sz="2800" dirty="0">
              <a:solidFill>
                <a:schemeClr val="bg1"/>
              </a:solidFill>
            </a:endParaRPr>
          </a:p>
          <a:p>
            <a:r>
              <a:rPr lang="en-US" sz="2800" dirty="0">
                <a:solidFill>
                  <a:schemeClr val="bg1"/>
                </a:solidFill>
              </a:rPr>
              <a:t>Module 3: Plasma </a:t>
            </a:r>
            <a:r>
              <a:rPr lang="en-US" sz="2800" dirty="0" err="1">
                <a:solidFill>
                  <a:schemeClr val="bg1"/>
                </a:solidFill>
              </a:rPr>
              <a:t>Controle</a:t>
            </a:r>
            <a:endParaRPr lang="en-US" sz="2800" dirty="0">
              <a:solidFill>
                <a:schemeClr val="bg1"/>
              </a:solidFill>
            </a:endParaRPr>
          </a:p>
          <a:p>
            <a:r>
              <a:rPr lang="en-US" sz="2800" dirty="0"/>
              <a:t>Module 4: </a:t>
            </a:r>
            <a:r>
              <a:rPr lang="en-US" sz="2800" dirty="0" err="1"/>
              <a:t>Fusie</a:t>
            </a:r>
            <a:r>
              <a:rPr lang="en-US" sz="2800" dirty="0"/>
              <a:t> </a:t>
            </a:r>
            <a:r>
              <a:rPr lang="en-US" sz="2800" dirty="0" err="1"/>
              <a:t>Materialen</a:t>
            </a:r>
            <a:endParaRPr lang="en-US" sz="2800" dirty="0"/>
          </a:p>
          <a:p>
            <a:r>
              <a:rPr lang="en-US" sz="2800" dirty="0"/>
              <a:t>Module 5: </a:t>
            </a:r>
            <a:r>
              <a:rPr lang="en-US" sz="2800" dirty="0" err="1"/>
              <a:t>Toepassing</a:t>
            </a:r>
            <a:endParaRPr lang="en-US" sz="2800" dirty="0"/>
          </a:p>
          <a:p>
            <a:endParaRPr lang="en-US" dirty="0"/>
          </a:p>
          <a:p>
            <a:r>
              <a:rPr lang="en-US" dirty="0"/>
              <a:t>Of </a:t>
            </a:r>
            <a:r>
              <a:rPr lang="en-US" dirty="0" err="1"/>
              <a:t>kijk</a:t>
            </a:r>
            <a:r>
              <a:rPr lang="en-US" dirty="0"/>
              <a:t> </a:t>
            </a:r>
            <a:r>
              <a:rPr lang="en-US" dirty="0" err="1"/>
              <a:t>onder</a:t>
            </a:r>
            <a:r>
              <a:rPr lang="en-US" dirty="0"/>
              <a:t> “</a:t>
            </a:r>
            <a:r>
              <a:rPr lang="en-US" dirty="0" err="1"/>
              <a:t>Verder</a:t>
            </a:r>
            <a:r>
              <a:rPr lang="en-US" dirty="0"/>
              <a:t> </a:t>
            </a:r>
            <a:r>
              <a:rPr lang="en-US" dirty="0" err="1"/>
              <a:t>lezen</a:t>
            </a:r>
            <a:r>
              <a:rPr lang="en-US" dirty="0"/>
              <a:t>” in de student reader</a:t>
            </a:r>
            <a:endParaRPr lang="en-GB" dirty="0"/>
          </a:p>
        </p:txBody>
      </p:sp>
      <p:sp>
        <p:nvSpPr>
          <p:cNvPr id="4" name="Footer Placeholder 3">
            <a:extLst>
              <a:ext uri="{FF2B5EF4-FFF2-40B4-BE49-F238E27FC236}">
                <a16:creationId xmlns:a16="http://schemas.microsoft.com/office/drawing/2014/main" id="{5EBE6C3A-02CD-44BD-99DD-3C5EBB6ED93F}"/>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DB4CAB6F-7B10-447F-89EF-C3EABF1A81FE}"/>
              </a:ext>
            </a:extLst>
          </p:cNvPr>
          <p:cNvSpPr>
            <a:spLocks noGrp="1"/>
          </p:cNvSpPr>
          <p:nvPr>
            <p:ph type="sldNum" sz="quarter" idx="12"/>
          </p:nvPr>
        </p:nvSpPr>
        <p:spPr/>
        <p:txBody>
          <a:bodyPr/>
          <a:lstStyle/>
          <a:p>
            <a:fld id="{607FDA0D-75C2-4509-B589-D4A45AB8915E}" type="slidenum">
              <a:rPr lang="en-GB" smtClean="0"/>
              <a:t>49</a:t>
            </a:fld>
            <a:endParaRPr lang="en-GB"/>
          </a:p>
        </p:txBody>
      </p:sp>
    </p:spTree>
    <p:extLst>
      <p:ext uri="{BB962C8B-B14F-4D97-AF65-F5344CB8AC3E}">
        <p14:creationId xmlns:p14="http://schemas.microsoft.com/office/powerpoint/2010/main" val="16752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Het </a:t>
            </a:r>
            <a:r>
              <a:rPr lang="en-US" err="1"/>
              <a:t>energieprobleem</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r>
              <a:rPr lang="en-US" sz="3200" err="1"/>
              <a:t>Probleem</a:t>
            </a:r>
            <a:endParaRPr lang="en-US" sz="3200"/>
          </a:p>
          <a:p>
            <a:pPr lvl="1"/>
            <a:r>
              <a:rPr lang="en-US" sz="2400" err="1"/>
              <a:t>Toeneemende</a:t>
            </a:r>
            <a:r>
              <a:rPr lang="en-US" sz="2400"/>
              <a:t> </a:t>
            </a:r>
            <a:r>
              <a:rPr lang="en-US" sz="2400" err="1">
                <a:solidFill>
                  <a:srgbClr val="F36F2C"/>
                </a:solidFill>
              </a:rPr>
              <a:t>populatie</a:t>
            </a:r>
            <a:endParaRPr lang="en-US" sz="2400">
              <a:solidFill>
                <a:srgbClr val="F36F2C"/>
              </a:solidFill>
            </a:endParaRPr>
          </a:p>
          <a:p>
            <a:pPr lvl="1"/>
            <a:r>
              <a:rPr lang="en-US" sz="2400" err="1"/>
              <a:t>Toenemend</a:t>
            </a:r>
            <a:r>
              <a:rPr lang="en-US" sz="2400"/>
              <a:t> </a:t>
            </a:r>
            <a:r>
              <a:rPr lang="en-US" sz="2400" err="1">
                <a:solidFill>
                  <a:srgbClr val="F36F2C"/>
                </a:solidFill>
              </a:rPr>
              <a:t>energieverbruik</a:t>
            </a:r>
            <a:endParaRPr lang="en-US" sz="2400">
              <a:solidFill>
                <a:srgbClr val="F36F2C"/>
              </a:solidFill>
            </a:endParaRPr>
          </a:p>
          <a:p>
            <a:pPr lvl="1"/>
            <a:r>
              <a:rPr lang="en-US" sz="2400" err="1">
                <a:solidFill>
                  <a:srgbClr val="F36F2C"/>
                </a:solidFill>
              </a:rPr>
              <a:t>Energiebronnen</a:t>
            </a:r>
            <a:r>
              <a:rPr lang="en-US" sz="2400">
                <a:solidFill>
                  <a:srgbClr val="F36F2C"/>
                </a:solidFill>
              </a:rPr>
              <a:t> die </a:t>
            </a:r>
            <a:r>
              <a:rPr lang="en-US" sz="2400" err="1">
                <a:solidFill>
                  <a:srgbClr val="F36F2C"/>
                </a:solidFill>
              </a:rPr>
              <a:t>schadelijk</a:t>
            </a:r>
            <a:br>
              <a:rPr lang="en-US" sz="2400">
                <a:solidFill>
                  <a:srgbClr val="F36F2C"/>
                </a:solidFill>
              </a:rPr>
            </a:br>
            <a:r>
              <a:rPr lang="en-US" sz="2400" err="1">
                <a:solidFill>
                  <a:srgbClr val="F36F2C"/>
                </a:solidFill>
              </a:rPr>
              <a:t>zijn</a:t>
            </a:r>
            <a:r>
              <a:rPr lang="en-US" sz="2400">
                <a:solidFill>
                  <a:srgbClr val="F36F2C"/>
                </a:solidFill>
              </a:rPr>
              <a:t> </a:t>
            </a:r>
            <a:r>
              <a:rPr lang="en-US" sz="2400" err="1">
                <a:solidFill>
                  <a:srgbClr val="F36F2C"/>
                </a:solidFill>
              </a:rPr>
              <a:t>voor</a:t>
            </a:r>
            <a:r>
              <a:rPr lang="en-US" sz="2400">
                <a:solidFill>
                  <a:srgbClr val="F36F2C"/>
                </a:solidFill>
              </a:rPr>
              <a:t> het milieu</a:t>
            </a:r>
            <a:endParaRPr lang="en-GB" sz="2400">
              <a:solidFill>
                <a:schemeClr val="bg1"/>
              </a:solidFill>
            </a:endParaRPr>
          </a:p>
          <a:p>
            <a:pPr marL="0" indent="0">
              <a:buNone/>
            </a:pPr>
            <a:endParaRPr lang="en-GB" sz="320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Module 1: </a:t>
            </a:r>
            <a:r>
              <a:rPr lang="en-US" dirty="0" err="1"/>
              <a:t>Fusie</a:t>
            </a:r>
            <a:r>
              <a:rPr lang="en-US" dirty="0"/>
              <a:t> Basis</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5</a:t>
            </a:fld>
            <a:endParaRPr lang="en-GB"/>
          </a:p>
        </p:txBody>
      </p:sp>
      <p:pic>
        <p:nvPicPr>
          <p:cNvPr id="9" name="Picture 8" descr="Chart, line chart&#10;&#10;Description automatically generated">
            <a:extLst>
              <a:ext uri="{FF2B5EF4-FFF2-40B4-BE49-F238E27FC236}">
                <a16:creationId xmlns:a16="http://schemas.microsoft.com/office/drawing/2014/main" id="{1D5FB14B-3CA3-4B97-80A3-B0B0C7A9D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085" y="1690688"/>
            <a:ext cx="5867999" cy="3915072"/>
          </a:xfrm>
          <a:prstGeom prst="rect">
            <a:avLst/>
          </a:prstGeom>
          <a:ln w="19050">
            <a:solidFill>
              <a:srgbClr val="F36F2C"/>
            </a:solidFill>
          </a:ln>
        </p:spPr>
      </p:pic>
      <p:sp>
        <p:nvSpPr>
          <p:cNvPr id="11" name="TextBox 10">
            <a:extLst>
              <a:ext uri="{FF2B5EF4-FFF2-40B4-BE49-F238E27FC236}">
                <a16:creationId xmlns:a16="http://schemas.microsoft.com/office/drawing/2014/main" id="{9C705E05-17A5-46DA-AD39-7CC2D61F8418}"/>
              </a:ext>
            </a:extLst>
          </p:cNvPr>
          <p:cNvSpPr txBox="1"/>
          <p:nvPr/>
        </p:nvSpPr>
        <p:spPr>
          <a:xfrm>
            <a:off x="5403742" y="6031209"/>
            <a:ext cx="6068276" cy="461665"/>
          </a:xfrm>
          <a:prstGeom prst="rect">
            <a:avLst/>
          </a:prstGeom>
          <a:noFill/>
        </p:spPr>
        <p:txBody>
          <a:bodyPr wrap="square">
            <a:spAutoFit/>
          </a:bodyPr>
          <a:lstStyle/>
          <a:p>
            <a:r>
              <a:rPr lang="en-US" sz="1200" b="0" i="0" u="none" strike="noStrike" baseline="0">
                <a:solidFill>
                  <a:srgbClr val="F36F2C"/>
                </a:solidFill>
                <a:latin typeface="Tahoma" panose="020B0604030504040204" pitchFamily="34" charset="0"/>
                <a:ea typeface="Tahoma" panose="020B0604030504040204" pitchFamily="34" charset="0"/>
                <a:cs typeface="Tahoma" panose="020B0604030504040204" pitchFamily="34" charset="0"/>
              </a:rPr>
              <a:t>Source: United Nations, Department of Economic and Social Affairs, Population Division (2019). World Population Prospects 2019: Highlights. ST/ESA/SER.A/423. </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36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1D446-ABF7-4853-87A5-46FE8EF1F447}"/>
              </a:ext>
            </a:extLst>
          </p:cNvPr>
          <p:cNvSpPr>
            <a:spLocks noGrp="1"/>
          </p:cNvSpPr>
          <p:nvPr>
            <p:ph idx="1"/>
          </p:nvPr>
        </p:nvSpPr>
        <p:spPr>
          <a:xfrm>
            <a:off x="838200" y="710971"/>
            <a:ext cx="10515600" cy="4376737"/>
          </a:xfrm>
        </p:spPr>
        <p:txBody>
          <a:bodyPr>
            <a:noAutofit/>
          </a:bodyPr>
          <a:lstStyle/>
          <a:p>
            <a:pPr marL="0" indent="0">
              <a:buNone/>
            </a:pPr>
            <a:r>
              <a:rPr lang="en-US" sz="2400" dirty="0" err="1">
                <a:latin typeface="Myriad Pro" panose="020B0703030403020204" pitchFamily="34" charset="0"/>
              </a:rPr>
              <a:t>Deze</a:t>
            </a:r>
            <a:r>
              <a:rPr lang="en-US" sz="2400" dirty="0">
                <a:latin typeface="Myriad Pro" panose="020B0703030403020204" pitchFamily="34" charset="0"/>
              </a:rPr>
              <a:t> module is </a:t>
            </a:r>
            <a:r>
              <a:rPr lang="en-US" sz="2400" dirty="0" err="1">
                <a:latin typeface="Myriad Pro" panose="020B0703030403020204" pitchFamily="34" charset="0"/>
              </a:rPr>
              <a:t>geschreven</a:t>
            </a:r>
            <a:r>
              <a:rPr lang="en-US" sz="2400" dirty="0">
                <a:latin typeface="Myriad Pro" panose="020B0703030403020204" pitchFamily="34" charset="0"/>
              </a:rPr>
              <a:t> </a:t>
            </a:r>
            <a:r>
              <a:rPr lang="en-US" sz="2400" dirty="0" err="1">
                <a:latin typeface="Myriad Pro" panose="020B0703030403020204" pitchFamily="34" charset="0"/>
              </a:rPr>
              <a:t>als</a:t>
            </a:r>
            <a:r>
              <a:rPr lang="en-US" sz="2400" dirty="0">
                <a:latin typeface="Myriad Pro" panose="020B0703030403020204" pitchFamily="34" charset="0"/>
              </a:rPr>
              <a:t> </a:t>
            </a:r>
            <a:r>
              <a:rPr lang="en-US" sz="2400" dirty="0" err="1">
                <a:latin typeface="Myriad Pro" panose="020B0703030403020204" pitchFamily="34" charset="0"/>
              </a:rPr>
              <a:t>onderdeel</a:t>
            </a:r>
            <a:r>
              <a:rPr lang="en-US" sz="2400" dirty="0">
                <a:latin typeface="Myriad Pro" panose="020B0703030403020204" pitchFamily="34" charset="0"/>
              </a:rPr>
              <a:t> van de </a:t>
            </a:r>
            <a:r>
              <a:rPr lang="en-US" sz="2400" dirty="0" err="1">
                <a:latin typeface="Myriad Pro" panose="020B0703030403020204" pitchFamily="34" charset="0"/>
              </a:rPr>
              <a:t>FuseNet</a:t>
            </a:r>
            <a:r>
              <a:rPr lang="en-US" sz="2400" dirty="0">
                <a:latin typeface="Myriad Pro" panose="020B0703030403020204" pitchFamily="34" charset="0"/>
              </a:rPr>
              <a:t> educational materials </a:t>
            </a:r>
            <a:r>
              <a:rPr lang="en-US" sz="2400" dirty="0" err="1">
                <a:latin typeface="Myriad Pro" panose="020B0703030403020204" pitchFamily="34" charset="0"/>
              </a:rPr>
              <a:t>voor</a:t>
            </a:r>
            <a:r>
              <a:rPr lang="en-US" sz="2400" dirty="0">
                <a:latin typeface="Myriad Pro" panose="020B0703030403020204" pitchFamily="34" charset="0"/>
              </a:rPr>
              <a:t> </a:t>
            </a:r>
            <a:r>
              <a:rPr lang="en-US" sz="2400" dirty="0" err="1">
                <a:latin typeface="Myriad Pro" panose="020B0703030403020204" pitchFamily="34" charset="0"/>
              </a:rPr>
              <a:t>middelbare</a:t>
            </a:r>
            <a:r>
              <a:rPr lang="en-US" sz="2400" dirty="0">
                <a:latin typeface="Myriad Pro" panose="020B0703030403020204" pitchFamily="34" charset="0"/>
              </a:rPr>
              <a:t> </a:t>
            </a:r>
            <a:r>
              <a:rPr lang="en-US" sz="2400" dirty="0" err="1">
                <a:latin typeface="Myriad Pro" panose="020B0703030403020204" pitchFamily="34" charset="0"/>
              </a:rPr>
              <a:t>scholen</a:t>
            </a:r>
            <a:r>
              <a:rPr lang="en-US" sz="2400" dirty="0">
                <a:latin typeface="Myriad Pro" panose="020B0703030403020204" pitchFamily="34" charset="0"/>
              </a:rPr>
              <a:t> </a:t>
            </a:r>
            <a:r>
              <a:rPr lang="en-US" sz="2400" dirty="0" err="1">
                <a:latin typeface="Myriad Pro" panose="020B0703030403020204" pitchFamily="34" charset="0"/>
              </a:rPr>
              <a:t>en</a:t>
            </a:r>
            <a:r>
              <a:rPr lang="en-US" sz="2400" dirty="0">
                <a:latin typeface="Myriad Pro" panose="020B0703030403020204" pitchFamily="34" charset="0"/>
              </a:rPr>
              <a:t> </a:t>
            </a:r>
            <a:r>
              <a:rPr lang="en-US" sz="2400" dirty="0" err="1">
                <a:latin typeface="Myriad Pro" panose="020B0703030403020204" pitchFamily="34" charset="0"/>
              </a:rPr>
              <a:t>kan</a:t>
            </a:r>
            <a:r>
              <a:rPr lang="en-US" sz="2400" dirty="0">
                <a:latin typeface="Myriad Pro" panose="020B0703030403020204" pitchFamily="34" charset="0"/>
              </a:rPr>
              <a:t> </a:t>
            </a:r>
            <a:r>
              <a:rPr lang="en-US" sz="2400" dirty="0" err="1">
                <a:latin typeface="Myriad Pro" panose="020B0703030403020204" pitchFamily="34" charset="0"/>
              </a:rPr>
              <a:t>worden</a:t>
            </a:r>
            <a:r>
              <a:rPr lang="en-US" sz="2400" dirty="0">
                <a:latin typeface="Myriad Pro" panose="020B0703030403020204" pitchFamily="34" charset="0"/>
              </a:rPr>
              <a:t> </a:t>
            </a:r>
            <a:r>
              <a:rPr lang="en-US" sz="2400" dirty="0" err="1">
                <a:latin typeface="Myriad Pro" panose="020B0703030403020204" pitchFamily="34" charset="0"/>
              </a:rPr>
              <a:t>gevonden</a:t>
            </a:r>
            <a:r>
              <a:rPr lang="en-US" sz="2400" dirty="0">
                <a:latin typeface="Myriad Pro" panose="020B0703030403020204" pitchFamily="34" charset="0"/>
              </a:rPr>
              <a:t> in de </a:t>
            </a:r>
            <a:r>
              <a:rPr lang="en-US" sz="2400" dirty="0" err="1">
                <a:latin typeface="Myriad Pro" panose="020B0703030403020204" pitchFamily="34" charset="0"/>
              </a:rPr>
              <a:t>FuseNet</a:t>
            </a:r>
            <a:r>
              <a:rPr lang="en-US" sz="2400" dirty="0">
                <a:latin typeface="Myriad Pro" panose="020B0703030403020204" pitchFamily="34" charset="0"/>
              </a:rPr>
              <a:t> educational materials browser: </a:t>
            </a:r>
            <a:r>
              <a:rPr lang="en-US" sz="2400" dirty="0">
                <a:latin typeface="Myriad Pro" panose="020B0703030403020204" pitchFamily="34" charset="0"/>
                <a:hlinkClick r:id="rId2"/>
              </a:rPr>
              <a:t>https://</a:t>
            </a:r>
            <a:r>
              <a:rPr lang="en-US" sz="2400" dirty="0" err="1">
                <a:latin typeface="Myriad Pro" panose="020B0703030403020204" pitchFamily="34" charset="0"/>
                <a:hlinkClick r:id="rId2"/>
              </a:rPr>
              <a:t>fusenet.eu</a:t>
            </a:r>
            <a:r>
              <a:rPr lang="en-US" sz="2400" dirty="0">
                <a:latin typeface="Myriad Pro" panose="020B0703030403020204" pitchFamily="34" charset="0"/>
                <a:hlinkClick r:id="rId2"/>
              </a:rPr>
              <a:t>/education/materials</a:t>
            </a:r>
            <a:r>
              <a:rPr lang="en-US" sz="2400" dirty="0">
                <a:latin typeface="Myriad Pro" panose="020B0703030403020204" pitchFamily="34" charset="0"/>
              </a:rPr>
              <a:t> </a:t>
            </a:r>
          </a:p>
          <a:p>
            <a:pPr marL="0" indent="0">
              <a:buNone/>
            </a:pPr>
            <a:endParaRPr lang="en-US" sz="2400" dirty="0">
              <a:latin typeface="Myriad Pro" panose="020B0703030403020204" pitchFamily="34" charset="0"/>
            </a:endParaRPr>
          </a:p>
          <a:p>
            <a:pPr marL="0" indent="0">
              <a:buNone/>
            </a:pPr>
            <a:r>
              <a:rPr lang="en-US" sz="2400" dirty="0" err="1">
                <a:latin typeface="Myriad Pro" panose="020B0703030403020204" pitchFamily="34" charset="0"/>
              </a:rPr>
              <a:t>Voor</a:t>
            </a:r>
            <a:r>
              <a:rPr lang="en-US" sz="2400" dirty="0">
                <a:latin typeface="Myriad Pro" panose="020B0703030403020204" pitchFamily="34" charset="0"/>
              </a:rPr>
              <a:t> </a:t>
            </a:r>
            <a:r>
              <a:rPr lang="en-US" sz="2400" dirty="0" err="1">
                <a:latin typeface="Myriad Pro" panose="020B0703030403020204" pitchFamily="34" charset="0"/>
              </a:rPr>
              <a:t>meer</a:t>
            </a:r>
            <a:r>
              <a:rPr lang="en-US" sz="2400" dirty="0">
                <a:latin typeface="Myriad Pro" panose="020B0703030403020204" pitchFamily="34" charset="0"/>
              </a:rPr>
              <a:t> </a:t>
            </a:r>
            <a:r>
              <a:rPr lang="en-US" sz="2400" dirty="0" err="1">
                <a:latin typeface="Myriad Pro" panose="020B0703030403020204" pitchFamily="34" charset="0"/>
              </a:rPr>
              <a:t>informatie</a:t>
            </a:r>
            <a:r>
              <a:rPr lang="en-US" sz="2400" dirty="0">
                <a:latin typeface="Myriad Pro" panose="020B0703030403020204" pitchFamily="34" charset="0"/>
              </a:rPr>
              <a:t>, </a:t>
            </a:r>
            <a:r>
              <a:rPr lang="en-US" sz="2400" dirty="0" err="1">
                <a:latin typeface="Myriad Pro" panose="020B0703030403020204" pitchFamily="34" charset="0"/>
              </a:rPr>
              <a:t>zie</a:t>
            </a:r>
            <a:r>
              <a:rPr lang="en-US" sz="2400" dirty="0">
                <a:latin typeface="Myriad Pro" panose="020B0703030403020204" pitchFamily="34" charset="0"/>
              </a:rPr>
              <a:t> </a:t>
            </a:r>
            <a:r>
              <a:rPr lang="en-US" sz="2400" dirty="0">
                <a:latin typeface="Myriad Pro" panose="020B0703030403020204" pitchFamily="34" charset="0"/>
                <a:hlinkClick r:id="rId3"/>
              </a:rPr>
              <a:t>https://</a:t>
            </a:r>
            <a:r>
              <a:rPr lang="en-US" sz="2400" dirty="0" err="1">
                <a:latin typeface="Myriad Pro" panose="020B0703030403020204" pitchFamily="34" charset="0"/>
                <a:hlinkClick r:id="rId3"/>
              </a:rPr>
              <a:t>fusenet.eu</a:t>
            </a:r>
            <a:endParaRPr lang="en-US" sz="2400" dirty="0">
              <a:latin typeface="Myriad Pro" panose="020B0703030403020204" pitchFamily="34" charset="0"/>
            </a:endParaRPr>
          </a:p>
          <a:p>
            <a:pPr marL="0" indent="0">
              <a:buNone/>
            </a:pPr>
            <a:endParaRPr lang="en-US" sz="2400" dirty="0">
              <a:latin typeface="Myriad Pro" panose="020B0703030403020204" pitchFamily="34" charset="0"/>
            </a:endParaRPr>
          </a:p>
          <a:p>
            <a:pPr marL="0" indent="0">
              <a:buNone/>
            </a:pPr>
            <a:r>
              <a:rPr lang="en-US" sz="2400" dirty="0">
                <a:latin typeface="Myriad Pro" panose="020B0703030403020204" pitchFamily="34" charset="0"/>
              </a:rPr>
              <a:t>Auteur: Sander </a:t>
            </a:r>
            <a:r>
              <a:rPr lang="en-US" sz="2400" dirty="0" err="1">
                <a:latin typeface="Myriad Pro" panose="020B0703030403020204" pitchFamily="34" charset="0"/>
              </a:rPr>
              <a:t>Korteweg</a:t>
            </a:r>
            <a:endParaRPr lang="en-US" sz="2400" dirty="0">
              <a:latin typeface="Myriad Pro" panose="020B0703030403020204" pitchFamily="34" charset="0"/>
            </a:endParaRPr>
          </a:p>
          <a:p>
            <a:pPr marL="0" indent="0">
              <a:buNone/>
            </a:pPr>
            <a:r>
              <a:rPr lang="en-US" sz="2400" dirty="0" err="1">
                <a:latin typeface="Myriad Pro" panose="020B0703030403020204" pitchFamily="34" charset="0"/>
              </a:rPr>
              <a:t>Redacteur</a:t>
            </a:r>
            <a:r>
              <a:rPr lang="en-US" sz="2400" dirty="0">
                <a:latin typeface="Myriad Pro" panose="020B0703030403020204" pitchFamily="34" charset="0"/>
              </a:rPr>
              <a:t>: </a:t>
            </a:r>
            <a:r>
              <a:rPr lang="en-US" sz="2400" dirty="0" err="1">
                <a:latin typeface="Myriad Pro" panose="020B0703030403020204" pitchFamily="34" charset="0"/>
              </a:rPr>
              <a:t>Sjoukje</a:t>
            </a:r>
            <a:r>
              <a:rPr lang="en-US" sz="2400" dirty="0">
                <a:latin typeface="Myriad Pro" panose="020B0703030403020204" pitchFamily="34" charset="0"/>
              </a:rPr>
              <a:t> </a:t>
            </a:r>
            <a:r>
              <a:rPr lang="en-US" sz="2400" dirty="0" err="1">
                <a:latin typeface="Myriad Pro" panose="020B0703030403020204" pitchFamily="34" charset="0"/>
              </a:rPr>
              <a:t>Tijmensen</a:t>
            </a:r>
            <a:r>
              <a:rPr lang="en-US" sz="2400" dirty="0">
                <a:latin typeface="Myriad Pro" panose="020B0703030403020204" pitchFamily="34" charset="0"/>
              </a:rPr>
              <a:t>-Hoekstra, Sander </a:t>
            </a:r>
            <a:r>
              <a:rPr lang="en-US" sz="2400" dirty="0" err="1">
                <a:latin typeface="Myriad Pro" panose="020B0703030403020204" pitchFamily="34" charset="0"/>
              </a:rPr>
              <a:t>Korteweg</a:t>
            </a:r>
            <a:endParaRPr lang="en-GB" sz="2400" dirty="0">
              <a:latin typeface="Myriad Pro" panose="020B0703030403020204" pitchFamily="34" charset="0"/>
            </a:endParaRPr>
          </a:p>
        </p:txBody>
      </p:sp>
      <p:sp>
        <p:nvSpPr>
          <p:cNvPr id="4" name="Footer Placeholder 3">
            <a:extLst>
              <a:ext uri="{FF2B5EF4-FFF2-40B4-BE49-F238E27FC236}">
                <a16:creationId xmlns:a16="http://schemas.microsoft.com/office/drawing/2014/main" id="{CDA216B9-25EC-482D-83D7-33FA284BE1F6}"/>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5210A4FC-2CF0-4B10-916C-F481958376C7}"/>
              </a:ext>
            </a:extLst>
          </p:cNvPr>
          <p:cNvSpPr>
            <a:spLocks noGrp="1"/>
          </p:cNvSpPr>
          <p:nvPr>
            <p:ph type="sldNum" sz="quarter" idx="12"/>
          </p:nvPr>
        </p:nvSpPr>
        <p:spPr/>
        <p:txBody>
          <a:bodyPr/>
          <a:lstStyle/>
          <a:p>
            <a:fld id="{607FDA0D-75C2-4509-B589-D4A45AB8915E}" type="slidenum">
              <a:rPr lang="en-GB" smtClean="0"/>
              <a:t>50</a:t>
            </a:fld>
            <a:endParaRPr lang="en-GB"/>
          </a:p>
        </p:txBody>
      </p:sp>
      <p:sp>
        <p:nvSpPr>
          <p:cNvPr id="2" name="Rechthoek 1">
            <a:extLst>
              <a:ext uri="{FF2B5EF4-FFF2-40B4-BE49-F238E27FC236}">
                <a16:creationId xmlns:a16="http://schemas.microsoft.com/office/drawing/2014/main" id="{37CECE83-8C7F-7F8D-7310-5B8A0D1B98AA}"/>
              </a:ext>
            </a:extLst>
          </p:cNvPr>
          <p:cNvSpPr/>
          <p:nvPr/>
        </p:nvSpPr>
        <p:spPr>
          <a:xfrm>
            <a:off x="3382297" y="4247535"/>
            <a:ext cx="5407742" cy="1769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6" descr="Logo&#10;&#10;Description automatically generated">
            <a:extLst>
              <a:ext uri="{FF2B5EF4-FFF2-40B4-BE49-F238E27FC236}">
                <a16:creationId xmlns:a16="http://schemas.microsoft.com/office/drawing/2014/main" id="{C0710A6C-5BD6-4C7E-87AB-F3E8D07B2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434" y="4443582"/>
            <a:ext cx="5069131" cy="1466256"/>
          </a:xfrm>
          <a:prstGeom prst="rect">
            <a:avLst/>
          </a:prstGeom>
        </p:spPr>
      </p:pic>
    </p:spTree>
    <p:extLst>
      <p:ext uri="{BB962C8B-B14F-4D97-AF65-F5344CB8AC3E}">
        <p14:creationId xmlns:p14="http://schemas.microsoft.com/office/powerpoint/2010/main" val="309034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C04C2B-AB86-EEC2-4CFE-89590BC9E57E}"/>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0BDA9146-C2B6-D228-6D5F-2F5E2EEDC44C}"/>
              </a:ext>
            </a:extLst>
          </p:cNvPr>
          <p:cNvSpPr>
            <a:spLocks noGrp="1"/>
          </p:cNvSpPr>
          <p:nvPr>
            <p:ph type="sldNum" sz="quarter" idx="12"/>
          </p:nvPr>
        </p:nvSpPr>
        <p:spPr/>
        <p:txBody>
          <a:bodyPr/>
          <a:lstStyle/>
          <a:p>
            <a:fld id="{607FDA0D-75C2-4509-B589-D4A45AB8915E}" type="slidenum">
              <a:rPr lang="en-GB" smtClean="0"/>
              <a:t>51</a:t>
            </a:fld>
            <a:endParaRPr lang="en-GB"/>
          </a:p>
        </p:txBody>
      </p:sp>
      <p:sp>
        <p:nvSpPr>
          <p:cNvPr id="6" name="Text Box 2">
            <a:extLst>
              <a:ext uri="{FF2B5EF4-FFF2-40B4-BE49-F238E27FC236}">
                <a16:creationId xmlns:a16="http://schemas.microsoft.com/office/drawing/2014/main" id="{D9B0EB98-CD74-4505-A713-5491FB18B5D3}"/>
              </a:ext>
            </a:extLst>
          </p:cNvPr>
          <p:cNvSpPr txBox="1">
            <a:spLocks noChangeArrowheads="1"/>
          </p:cNvSpPr>
          <p:nvPr/>
        </p:nvSpPr>
        <p:spPr bwMode="auto">
          <a:xfrm>
            <a:off x="2994581" y="3591612"/>
            <a:ext cx="6202837" cy="1084083"/>
          </a:xfrm>
          <a:prstGeom prst="rect">
            <a:avLst/>
          </a:prstGeom>
          <a:solidFill>
            <a:schemeClr val="bg2"/>
          </a:solidFill>
          <a:ln w="9525">
            <a:noFill/>
            <a:miter lim="800000"/>
            <a:headEnd/>
            <a:tailEnd/>
          </a:ln>
        </p:spPr>
        <p:txBody>
          <a:bodyPr rot="0" vert="horz" wrap="square" lIns="91440" tIns="45720" rIns="91440" bIns="45720" anchor="t" anchorCtr="0">
            <a:noAutofit/>
          </a:bodyPr>
          <a:lstStyle/>
          <a:p>
            <a:pPr>
              <a:lnSpc>
                <a:spcPct val="107000"/>
              </a:lnSpc>
              <a:spcAft>
                <a:spcPts val="800"/>
              </a:spcAft>
              <a:tabLst>
                <a:tab pos="1036320" algn="l"/>
              </a:tabLs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This material has been created and distributed by FuseNet for educational purposes</a:t>
            </a:r>
            <a:r>
              <a:rPr lang="en-US" sz="1000" dirty="0">
                <a:effectLst/>
                <a:latin typeface="Calibri" panose="020F0502020204030204" pitchFamily="34" charset="0"/>
                <a:ea typeface="Calibri" panose="020F0502020204030204" pitchFamily="34" charset="0"/>
                <a:cs typeface="Times New Roman" panose="02020603050405020304" pitchFamily="18" charset="0"/>
              </a:rPr>
              <a:t>. This work has been carried out within the framework of the EUROfusion Consortium, funded by the European Union via the Euratom Research and Training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000" dirty="0">
                <a:effectLst/>
                <a:latin typeface="Calibri" panose="020F0502020204030204" pitchFamily="34" charset="0"/>
                <a:ea typeface="Calibri" panose="020F0502020204030204" pitchFamily="34" charset="0"/>
                <a:cs typeface="Times New Roman" panose="02020603050405020304" pitchFamily="18"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 This work is licensed under a Creative Commons Attribution-</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NonCommercial</a:t>
            </a:r>
            <a:r>
              <a:rPr lang="en-US" sz="1000" dirty="0">
                <a:effectLst/>
                <a:latin typeface="Calibri" panose="020F0502020204030204" pitchFamily="34" charset="0"/>
                <a:ea typeface="Calibri" panose="020F0502020204030204" pitchFamily="34" charset="0"/>
                <a:cs typeface="Times New Roman" panose="02020603050405020304" pitchFamily="18" charset="0"/>
              </a:rPr>
              <a:t>-</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US" sz="1000" dirty="0">
                <a:effectLst/>
                <a:latin typeface="Calibri" panose="020F0502020204030204" pitchFamily="34" charset="0"/>
                <a:ea typeface="Calibri" panose="020F0502020204030204" pitchFamily="34" charset="0"/>
                <a:cs typeface="Times New Roman" panose="02020603050405020304" pitchFamily="18" charset="0"/>
              </a:rPr>
              <a:t> 4.0 International License.</a:t>
            </a:r>
            <a:endParaRPr lang="en-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NL"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lose up of a sign&#10;&#10;Description automatically generated">
            <a:extLst>
              <a:ext uri="{FF2B5EF4-FFF2-40B4-BE49-F238E27FC236}">
                <a16:creationId xmlns:a16="http://schemas.microsoft.com/office/drawing/2014/main" id="{346FFD93-4602-E38B-9464-D7F3767931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136" y="4991929"/>
            <a:ext cx="847725" cy="307340"/>
          </a:xfrm>
          <a:prstGeom prst="rect">
            <a:avLst/>
          </a:prstGeom>
        </p:spPr>
      </p:pic>
    </p:spTree>
    <p:extLst>
      <p:ext uri="{BB962C8B-B14F-4D97-AF65-F5344CB8AC3E}">
        <p14:creationId xmlns:p14="http://schemas.microsoft.com/office/powerpoint/2010/main" val="96582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Het </a:t>
            </a:r>
            <a:r>
              <a:rPr lang="en-US" err="1"/>
              <a:t>energieprobleem</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GB" err="1"/>
              <a:t>Oplossingen</a:t>
            </a:r>
            <a:endParaRPr lang="en-GB"/>
          </a:p>
          <a:p>
            <a:pPr lvl="1"/>
            <a:r>
              <a:rPr lang="en-GB" err="1"/>
              <a:t>Verminder</a:t>
            </a:r>
            <a:r>
              <a:rPr lang="en-GB"/>
              <a:t> de </a:t>
            </a:r>
            <a:r>
              <a:rPr lang="en-GB" err="1"/>
              <a:t>energiebehoefte</a:t>
            </a:r>
            <a:endParaRPr lang="en-GB">
              <a:solidFill>
                <a:schemeClr val="bg1"/>
              </a:solidFill>
            </a:endParaRPr>
          </a:p>
          <a:p>
            <a:pPr lvl="1"/>
            <a:r>
              <a:rPr lang="en-GB"/>
              <a:t>Meer </a:t>
            </a:r>
            <a:r>
              <a:rPr lang="en-GB" err="1"/>
              <a:t>duurzame</a:t>
            </a:r>
            <a:r>
              <a:rPr lang="en-GB"/>
              <a:t> </a:t>
            </a:r>
            <a:r>
              <a:rPr lang="en-GB" err="1"/>
              <a:t>energiebronnen</a:t>
            </a:r>
            <a:endParaRPr lang="en-GB"/>
          </a:p>
          <a:p>
            <a:r>
              <a:rPr lang="en-GB"/>
              <a:t>Hoe?</a:t>
            </a:r>
          </a:p>
          <a:p>
            <a:pPr lvl="1"/>
            <a:r>
              <a:rPr lang="en-GB" err="1"/>
              <a:t>Betere</a:t>
            </a:r>
            <a:r>
              <a:rPr lang="en-GB"/>
              <a:t> </a:t>
            </a:r>
            <a:r>
              <a:rPr lang="en-GB" err="1"/>
              <a:t>opslag</a:t>
            </a:r>
            <a:endParaRPr lang="en-GB"/>
          </a:p>
          <a:p>
            <a:pPr lvl="1"/>
            <a:r>
              <a:rPr lang="en-GB" err="1"/>
              <a:t>Alternatieve</a:t>
            </a:r>
            <a:r>
              <a:rPr lang="en-GB"/>
              <a:t> </a:t>
            </a:r>
            <a:r>
              <a:rPr lang="en-GB" err="1"/>
              <a:t>energiebronnen</a:t>
            </a:r>
            <a:endParaRPr lang="en-GB"/>
          </a:p>
          <a:p>
            <a:pPr lvl="1"/>
            <a:r>
              <a:rPr lang="en-GB"/>
              <a:t>Back-up </a:t>
            </a:r>
            <a:r>
              <a:rPr lang="en-GB" err="1"/>
              <a:t>oplossing</a:t>
            </a:r>
            <a:r>
              <a:rPr lang="en-GB"/>
              <a:t>: </a:t>
            </a:r>
            <a:r>
              <a:rPr lang="en-GB" err="1">
                <a:solidFill>
                  <a:srgbClr val="F36F2C"/>
                </a:solidFill>
              </a:rPr>
              <a:t>Kernfusie</a:t>
            </a:r>
            <a:r>
              <a:rPr lang="en-GB">
                <a:solidFill>
                  <a:srgbClr val="F36F2C"/>
                </a:solidFill>
              </a:rPr>
              <a:t>!</a:t>
            </a:r>
          </a:p>
          <a:p>
            <a:pPr marL="0" indent="0">
              <a:buNone/>
            </a:pPr>
            <a:endParaRPr lang="en-GB"/>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Module 1: </a:t>
            </a:r>
            <a:r>
              <a:rPr lang="en-US" dirty="0" err="1"/>
              <a:t>Fusie</a:t>
            </a:r>
            <a:r>
              <a:rPr lang="en-US" dirty="0"/>
              <a:t> Basis</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6</a:t>
            </a:fld>
            <a:endParaRPr lang="en-GB"/>
          </a:p>
        </p:txBody>
      </p:sp>
      <p:pic>
        <p:nvPicPr>
          <p:cNvPr id="11" name="Picture 10" descr="A picture containing light, night sky&#10;&#10;Description automatically generated">
            <a:extLst>
              <a:ext uri="{FF2B5EF4-FFF2-40B4-BE49-F238E27FC236}">
                <a16:creationId xmlns:a16="http://schemas.microsoft.com/office/drawing/2014/main" id="{7E64CB57-6FC7-4F33-86E9-969A6638F16E}"/>
              </a:ext>
            </a:extLst>
          </p:cNvPr>
          <p:cNvPicPr>
            <a:picLocks noChangeAspect="1"/>
          </p:cNvPicPr>
          <p:nvPr/>
        </p:nvPicPr>
        <p:blipFill rotWithShape="1">
          <a:blip r:embed="rId2">
            <a:extLst>
              <a:ext uri="{28A0092B-C50C-407E-A947-70E740481C1C}">
                <a14:useLocalDpi xmlns:a14="http://schemas.microsoft.com/office/drawing/2010/main" val="0"/>
              </a:ext>
            </a:extLst>
          </a:blip>
          <a:srcRect l="11771" r="33854"/>
          <a:stretch/>
        </p:blipFill>
        <p:spPr>
          <a:xfrm>
            <a:off x="7340276" y="0"/>
            <a:ext cx="4972050" cy="6858000"/>
          </a:xfrm>
          <a:prstGeom prst="rect">
            <a:avLst/>
          </a:prstGeom>
          <a:ln w="19050">
            <a:solidFill>
              <a:srgbClr val="F36F2C"/>
            </a:solidFill>
          </a:ln>
        </p:spPr>
      </p:pic>
      <p:sp>
        <p:nvSpPr>
          <p:cNvPr id="12" name="TextBox 11">
            <a:extLst>
              <a:ext uri="{FF2B5EF4-FFF2-40B4-BE49-F238E27FC236}">
                <a16:creationId xmlns:a16="http://schemas.microsoft.com/office/drawing/2014/main" id="{1D80819E-02F8-4F85-93FB-80C76B7CDADC}"/>
              </a:ext>
            </a:extLst>
          </p:cNvPr>
          <p:cNvSpPr txBox="1"/>
          <p:nvPr/>
        </p:nvSpPr>
        <p:spPr>
          <a:xfrm>
            <a:off x="7340276" y="6514415"/>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CCFE</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04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7348-B91D-41E3-9713-5AB190A89F5B}"/>
              </a:ext>
            </a:extLst>
          </p:cNvPr>
          <p:cNvSpPr>
            <a:spLocks noGrp="1"/>
          </p:cNvSpPr>
          <p:nvPr>
            <p:ph type="title"/>
          </p:nvPr>
        </p:nvSpPr>
        <p:spPr/>
        <p:txBody>
          <a:bodyPr/>
          <a:lstStyle/>
          <a:p>
            <a:r>
              <a:rPr lang="en-US"/>
              <a:t>1.2 </a:t>
            </a:r>
            <a:r>
              <a:rPr lang="en-US" err="1"/>
              <a:t>Fusie</a:t>
            </a:r>
            <a:r>
              <a:rPr lang="en-US"/>
              <a:t> in de </a:t>
            </a:r>
            <a:r>
              <a:rPr lang="en-US" err="1"/>
              <a:t>Zon</a:t>
            </a:r>
            <a:endParaRPr lang="en-GB"/>
          </a:p>
        </p:txBody>
      </p:sp>
      <p:sp>
        <p:nvSpPr>
          <p:cNvPr id="3" name="Content Placeholder 2">
            <a:extLst>
              <a:ext uri="{FF2B5EF4-FFF2-40B4-BE49-F238E27FC236}">
                <a16:creationId xmlns:a16="http://schemas.microsoft.com/office/drawing/2014/main" id="{0487A707-F763-458A-B9DB-F8AE0EB6B94D}"/>
              </a:ext>
            </a:extLst>
          </p:cNvPr>
          <p:cNvSpPr>
            <a:spLocks noGrp="1"/>
          </p:cNvSpPr>
          <p:nvPr>
            <p:ph idx="1"/>
          </p:nvPr>
        </p:nvSpPr>
        <p:spPr/>
        <p:txBody>
          <a:bodyPr/>
          <a:lstStyle/>
          <a:p>
            <a:r>
              <a:rPr lang="en-US"/>
              <a:t>De </a:t>
            </a:r>
            <a:r>
              <a:rPr lang="en-US" err="1"/>
              <a:t>Zon</a:t>
            </a:r>
            <a:endParaRPr lang="en-US"/>
          </a:p>
          <a:p>
            <a:pPr lvl="1"/>
            <a:r>
              <a:rPr lang="en-US" err="1"/>
              <a:t>Ster</a:t>
            </a:r>
            <a:endParaRPr lang="en-US"/>
          </a:p>
          <a:p>
            <a:pPr lvl="1"/>
            <a:r>
              <a:rPr lang="en-US" err="1"/>
              <a:t>Bij</a:t>
            </a:r>
            <a:r>
              <a:rPr lang="en-US"/>
              <a:t> </a:t>
            </a:r>
            <a:r>
              <a:rPr lang="en-US" err="1"/>
              <a:t>elkaar</a:t>
            </a:r>
            <a:r>
              <a:rPr lang="en-US"/>
              <a:t> </a:t>
            </a:r>
            <a:r>
              <a:rPr lang="en-US" err="1"/>
              <a:t>gehouden</a:t>
            </a:r>
            <a:r>
              <a:rPr lang="en-US"/>
              <a:t> door </a:t>
            </a:r>
            <a:r>
              <a:rPr lang="en-US" err="1">
                <a:solidFill>
                  <a:srgbClr val="F36F2C"/>
                </a:solidFill>
              </a:rPr>
              <a:t>zwaartekracht</a:t>
            </a:r>
            <a:endParaRPr lang="en-US">
              <a:solidFill>
                <a:srgbClr val="F36F2C"/>
              </a:solidFill>
            </a:endParaRPr>
          </a:p>
          <a:p>
            <a:pPr lvl="1"/>
            <a:r>
              <a:rPr lang="en-US" err="1">
                <a:solidFill>
                  <a:schemeClr val="bg1"/>
                </a:solidFill>
              </a:rPr>
              <a:t>Enorme</a:t>
            </a:r>
            <a:r>
              <a:rPr lang="en-US">
                <a:solidFill>
                  <a:schemeClr val="bg1"/>
                </a:solidFill>
              </a:rPr>
              <a:t> </a:t>
            </a:r>
            <a:r>
              <a:rPr lang="en-US" err="1">
                <a:solidFill>
                  <a:srgbClr val="F36F2C"/>
                </a:solidFill>
              </a:rPr>
              <a:t>uitwaartse</a:t>
            </a:r>
            <a:r>
              <a:rPr lang="en-US">
                <a:solidFill>
                  <a:srgbClr val="F36F2C"/>
                </a:solidFill>
              </a:rPr>
              <a:t> </a:t>
            </a:r>
            <a:r>
              <a:rPr lang="en-US" err="1">
                <a:solidFill>
                  <a:srgbClr val="F36F2C"/>
                </a:solidFill>
              </a:rPr>
              <a:t>druk</a:t>
            </a:r>
            <a:endParaRPr lang="en-US">
              <a:solidFill>
                <a:srgbClr val="F36F2C"/>
              </a:solidFill>
            </a:endParaRPr>
          </a:p>
          <a:p>
            <a:pPr lvl="1"/>
            <a:r>
              <a:rPr lang="en-US"/>
              <a:t>In</a:t>
            </a:r>
            <a:r>
              <a:rPr lang="en-US">
                <a:solidFill>
                  <a:srgbClr val="F36F2C"/>
                </a:solidFill>
              </a:rPr>
              <a:t> </a:t>
            </a:r>
            <a:r>
              <a:rPr lang="en-US" err="1">
                <a:solidFill>
                  <a:srgbClr val="F36F2C"/>
                </a:solidFill>
              </a:rPr>
              <a:t>evenwicht</a:t>
            </a:r>
            <a:endParaRPr lang="en-US">
              <a:solidFill>
                <a:srgbClr val="F36F2C"/>
              </a:solidFill>
            </a:endParaRPr>
          </a:p>
          <a:p>
            <a:pPr lvl="1"/>
            <a:endParaRPr lang="en-US">
              <a:solidFill>
                <a:srgbClr val="F36F2C"/>
              </a:solidFill>
            </a:endParaRPr>
          </a:p>
          <a:p>
            <a:r>
              <a:rPr lang="en-US" err="1">
                <a:solidFill>
                  <a:schemeClr val="bg1"/>
                </a:solidFill>
              </a:rPr>
              <a:t>Energie</a:t>
            </a:r>
            <a:r>
              <a:rPr lang="en-US">
                <a:solidFill>
                  <a:schemeClr val="bg1"/>
                </a:solidFill>
              </a:rPr>
              <a:t> </a:t>
            </a:r>
            <a:r>
              <a:rPr lang="en-US" err="1">
                <a:solidFill>
                  <a:schemeClr val="bg1"/>
                </a:solidFill>
              </a:rPr>
              <a:t>komt</a:t>
            </a:r>
            <a:r>
              <a:rPr lang="en-US">
                <a:solidFill>
                  <a:schemeClr val="bg1"/>
                </a:solidFill>
              </a:rPr>
              <a:t> van </a:t>
            </a:r>
            <a:r>
              <a:rPr lang="en-US" err="1">
                <a:solidFill>
                  <a:srgbClr val="F36F2C"/>
                </a:solidFill>
              </a:rPr>
              <a:t>fusie</a:t>
            </a:r>
            <a:r>
              <a:rPr lang="en-US">
                <a:solidFill>
                  <a:schemeClr val="bg1"/>
                </a:solidFill>
              </a:rPr>
              <a:t>!</a:t>
            </a:r>
          </a:p>
          <a:p>
            <a:pPr lvl="1"/>
            <a:r>
              <a:rPr lang="en-US">
                <a:solidFill>
                  <a:schemeClr val="bg1"/>
                </a:solidFill>
              </a:rPr>
              <a:t>Laten we </a:t>
            </a:r>
            <a:r>
              <a:rPr lang="en-US" err="1">
                <a:solidFill>
                  <a:schemeClr val="bg1"/>
                </a:solidFill>
              </a:rPr>
              <a:t>hier</a:t>
            </a:r>
            <a:r>
              <a:rPr lang="en-US">
                <a:solidFill>
                  <a:schemeClr val="bg1"/>
                </a:solidFill>
              </a:rPr>
              <a:t> </a:t>
            </a:r>
            <a:r>
              <a:rPr lang="en-US" err="1">
                <a:solidFill>
                  <a:schemeClr val="bg1"/>
                </a:solidFill>
              </a:rPr>
              <a:t>verder</a:t>
            </a:r>
            <a:r>
              <a:rPr lang="en-US">
                <a:solidFill>
                  <a:schemeClr val="bg1"/>
                </a:solidFill>
              </a:rPr>
              <a:t> </a:t>
            </a:r>
            <a:r>
              <a:rPr lang="en-US" err="1">
                <a:solidFill>
                  <a:schemeClr val="bg1"/>
                </a:solidFill>
              </a:rPr>
              <a:t>naar</a:t>
            </a:r>
            <a:r>
              <a:rPr lang="en-US">
                <a:solidFill>
                  <a:schemeClr val="bg1"/>
                </a:solidFill>
              </a:rPr>
              <a:t> </a:t>
            </a:r>
            <a:r>
              <a:rPr lang="en-US" err="1">
                <a:solidFill>
                  <a:schemeClr val="bg1"/>
                </a:solidFill>
              </a:rPr>
              <a:t>kijken</a:t>
            </a:r>
            <a:r>
              <a:rPr lang="en-US">
                <a:solidFill>
                  <a:schemeClr val="bg1"/>
                </a:solidFill>
              </a:rPr>
              <a:t>!</a:t>
            </a:r>
          </a:p>
          <a:p>
            <a:endParaRPr lang="en-US">
              <a:solidFill>
                <a:schemeClr val="bg1"/>
              </a:solidFill>
            </a:endParaRPr>
          </a:p>
        </p:txBody>
      </p:sp>
      <p:sp>
        <p:nvSpPr>
          <p:cNvPr id="4" name="Footer Placeholder 3">
            <a:extLst>
              <a:ext uri="{FF2B5EF4-FFF2-40B4-BE49-F238E27FC236}">
                <a16:creationId xmlns:a16="http://schemas.microsoft.com/office/drawing/2014/main" id="{33D54A87-8758-4632-860B-AD61344632A3}"/>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A9E6D8D5-5EE6-4514-A402-48DD246A70A5}"/>
              </a:ext>
            </a:extLst>
          </p:cNvPr>
          <p:cNvSpPr>
            <a:spLocks noGrp="1"/>
          </p:cNvSpPr>
          <p:nvPr>
            <p:ph type="sldNum" sz="quarter" idx="12"/>
          </p:nvPr>
        </p:nvSpPr>
        <p:spPr/>
        <p:txBody>
          <a:bodyPr/>
          <a:lstStyle/>
          <a:p>
            <a:fld id="{607FDA0D-75C2-4509-B589-D4A45AB8915E}" type="slidenum">
              <a:rPr lang="en-GB" smtClean="0"/>
              <a:t>7</a:t>
            </a:fld>
            <a:endParaRPr lang="en-GB"/>
          </a:p>
        </p:txBody>
      </p:sp>
      <p:pic>
        <p:nvPicPr>
          <p:cNvPr id="6" name="Afbeelding 7">
            <a:extLst>
              <a:ext uri="{FF2B5EF4-FFF2-40B4-BE49-F238E27FC236}">
                <a16:creationId xmlns:a16="http://schemas.microsoft.com/office/drawing/2014/main" id="{93BC3B1C-A146-4AF2-A511-0905B97C1B9B}"/>
              </a:ext>
            </a:extLst>
          </p:cNvPr>
          <p:cNvPicPr>
            <a:picLocks noChangeAspect="1"/>
          </p:cNvPicPr>
          <p:nvPr/>
        </p:nvPicPr>
        <p:blipFill rotWithShape="1">
          <a:blip r:embed="rId2">
            <a:extLst>
              <a:ext uri="{28A0092B-C50C-407E-A947-70E740481C1C}">
                <a14:useLocalDpi xmlns:a14="http://schemas.microsoft.com/office/drawing/2010/main" val="0"/>
              </a:ext>
            </a:extLst>
          </a:blip>
          <a:srcRect l="791" t="-336" r="37928" b="336"/>
          <a:stretch/>
        </p:blipFill>
        <p:spPr>
          <a:xfrm>
            <a:off x="8486288" y="0"/>
            <a:ext cx="3705711" cy="6047105"/>
          </a:xfrm>
          <a:prstGeom prst="rect">
            <a:avLst/>
          </a:prstGeom>
          <a:ln w="19050">
            <a:solidFill>
              <a:srgbClr val="F36F2C"/>
            </a:solidFill>
          </a:ln>
        </p:spPr>
      </p:pic>
      <p:sp>
        <p:nvSpPr>
          <p:cNvPr id="14" name="TextBox 13">
            <a:extLst>
              <a:ext uri="{FF2B5EF4-FFF2-40B4-BE49-F238E27FC236}">
                <a16:creationId xmlns:a16="http://schemas.microsoft.com/office/drawing/2014/main" id="{3277D750-985A-4C04-8740-A0AED1D0E502}"/>
              </a:ext>
            </a:extLst>
          </p:cNvPr>
          <p:cNvSpPr txBox="1"/>
          <p:nvPr/>
        </p:nvSpPr>
        <p:spPr>
          <a:xfrm>
            <a:off x="8409434" y="6033313"/>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NASA</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130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922E-EB2A-43CD-9509-F28303A5AB25}"/>
              </a:ext>
            </a:extLst>
          </p:cNvPr>
          <p:cNvSpPr>
            <a:spLocks noGrp="1"/>
          </p:cNvSpPr>
          <p:nvPr>
            <p:ph type="title"/>
          </p:nvPr>
        </p:nvSpPr>
        <p:spPr/>
        <p:txBody>
          <a:bodyPr/>
          <a:lstStyle/>
          <a:p>
            <a:r>
              <a:rPr lang="en-US"/>
              <a:t>In het </a:t>
            </a:r>
            <a:r>
              <a:rPr lang="en-US" err="1"/>
              <a:t>atoom</a:t>
            </a:r>
            <a:endParaRPr lang="en-GB"/>
          </a:p>
        </p:txBody>
      </p:sp>
      <p:sp>
        <p:nvSpPr>
          <p:cNvPr id="4" name="Footer Placeholder 3">
            <a:extLst>
              <a:ext uri="{FF2B5EF4-FFF2-40B4-BE49-F238E27FC236}">
                <a16:creationId xmlns:a16="http://schemas.microsoft.com/office/drawing/2014/main" id="{6C1E7186-8F82-4F11-B6C9-D769C64BB992}"/>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234B2581-3EEC-4842-A5D2-E8F1DD5E5270}"/>
              </a:ext>
            </a:extLst>
          </p:cNvPr>
          <p:cNvSpPr>
            <a:spLocks noGrp="1"/>
          </p:cNvSpPr>
          <p:nvPr>
            <p:ph type="sldNum" sz="quarter" idx="12"/>
          </p:nvPr>
        </p:nvSpPr>
        <p:spPr/>
        <p:txBody>
          <a:bodyPr/>
          <a:lstStyle/>
          <a:p>
            <a:fld id="{607FDA0D-75C2-4509-B589-D4A45AB8915E}" type="slidenum">
              <a:rPr lang="en-GB" smtClean="0"/>
              <a:t>8</a:t>
            </a:fld>
            <a:endParaRPr lang="en-GB"/>
          </a:p>
        </p:txBody>
      </p:sp>
      <p:sp>
        <p:nvSpPr>
          <p:cNvPr id="9" name="Content Placeholder 8">
            <a:extLst>
              <a:ext uri="{FF2B5EF4-FFF2-40B4-BE49-F238E27FC236}">
                <a16:creationId xmlns:a16="http://schemas.microsoft.com/office/drawing/2014/main" id="{4811059D-4A59-4C86-B505-66FDE045457C}"/>
              </a:ext>
            </a:extLst>
          </p:cNvPr>
          <p:cNvSpPr>
            <a:spLocks noGrp="1"/>
          </p:cNvSpPr>
          <p:nvPr>
            <p:ph idx="1"/>
          </p:nvPr>
        </p:nvSpPr>
        <p:spPr/>
        <p:txBody>
          <a:bodyPr/>
          <a:lstStyle/>
          <a:p>
            <a:r>
              <a:rPr lang="en-US"/>
              <a:t>Kern</a:t>
            </a:r>
          </a:p>
          <a:p>
            <a:pPr lvl="1"/>
            <a:r>
              <a:rPr lang="en-US">
                <a:solidFill>
                  <a:srgbClr val="F36F2C"/>
                </a:solidFill>
              </a:rPr>
              <a:t>Proton</a:t>
            </a:r>
            <a:r>
              <a:rPr lang="en-US"/>
              <a:t>: </a:t>
            </a:r>
            <a:r>
              <a:rPr lang="en-US" err="1"/>
              <a:t>bepaald</a:t>
            </a:r>
            <a:r>
              <a:rPr lang="en-US"/>
              <a:t> welk element,</a:t>
            </a:r>
            <a:br>
              <a:rPr lang="en-US"/>
            </a:br>
            <a:r>
              <a:rPr lang="en-US" err="1"/>
              <a:t>positieve</a:t>
            </a:r>
            <a:r>
              <a:rPr lang="en-US"/>
              <a:t> lading		</a:t>
            </a:r>
          </a:p>
          <a:p>
            <a:pPr lvl="1"/>
            <a:r>
              <a:rPr lang="en-US">
                <a:solidFill>
                  <a:srgbClr val="F36F2C"/>
                </a:solidFill>
              </a:rPr>
              <a:t>Neutron</a:t>
            </a:r>
            <a:r>
              <a:rPr lang="en-US"/>
              <a:t>: </a:t>
            </a:r>
            <a:r>
              <a:rPr lang="en-US" err="1"/>
              <a:t>bepaald</a:t>
            </a:r>
            <a:r>
              <a:rPr lang="en-US"/>
              <a:t> welk </a:t>
            </a:r>
            <a:r>
              <a:rPr lang="en-US" err="1"/>
              <a:t>isotoop</a:t>
            </a:r>
            <a:r>
              <a:rPr lang="en-US"/>
              <a:t>,</a:t>
            </a:r>
            <a:br>
              <a:rPr lang="en-US"/>
            </a:br>
            <a:r>
              <a:rPr lang="en-US" err="1"/>
              <a:t>geen</a:t>
            </a:r>
            <a:r>
              <a:rPr lang="en-US"/>
              <a:t> lading</a:t>
            </a:r>
            <a:endParaRPr lang="en-GB"/>
          </a:p>
          <a:p>
            <a:pPr lvl="1"/>
            <a:endParaRPr lang="en-GB"/>
          </a:p>
          <a:p>
            <a:r>
              <a:rPr lang="en-GB" err="1"/>
              <a:t>Elektronenwolk</a:t>
            </a:r>
            <a:endParaRPr lang="en-GB"/>
          </a:p>
          <a:p>
            <a:pPr lvl="1"/>
            <a:r>
              <a:rPr lang="en-GB" err="1">
                <a:solidFill>
                  <a:srgbClr val="F36F2C"/>
                </a:solidFill>
              </a:rPr>
              <a:t>Elektron</a:t>
            </a:r>
            <a:r>
              <a:rPr lang="en-GB"/>
              <a:t>: </a:t>
            </a:r>
            <a:r>
              <a:rPr lang="en-GB" err="1"/>
              <a:t>bepaald</a:t>
            </a:r>
            <a:r>
              <a:rPr lang="en-GB"/>
              <a:t> lading/ion,</a:t>
            </a:r>
            <a:br>
              <a:rPr lang="en-GB"/>
            </a:br>
            <a:r>
              <a:rPr lang="en-GB" err="1"/>
              <a:t>negatieve</a:t>
            </a:r>
            <a:r>
              <a:rPr lang="en-GB"/>
              <a:t> lading</a:t>
            </a:r>
            <a:endParaRPr lang="en-US"/>
          </a:p>
        </p:txBody>
      </p:sp>
      <p:pic>
        <p:nvPicPr>
          <p:cNvPr id="8" name="Picture 7" descr="A screenshot of a game&#10;&#10;Description automatically generated with low confidence">
            <a:extLst>
              <a:ext uri="{FF2B5EF4-FFF2-40B4-BE49-F238E27FC236}">
                <a16:creationId xmlns:a16="http://schemas.microsoft.com/office/drawing/2014/main" id="{470D5555-850C-40A1-B2DB-270116046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782" y="1240631"/>
            <a:ext cx="4376737" cy="4376737"/>
          </a:xfrm>
          <a:prstGeom prst="rect">
            <a:avLst/>
          </a:prstGeom>
        </p:spPr>
      </p:pic>
    </p:spTree>
    <p:extLst>
      <p:ext uri="{BB962C8B-B14F-4D97-AF65-F5344CB8AC3E}">
        <p14:creationId xmlns:p14="http://schemas.microsoft.com/office/powerpoint/2010/main" val="304529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77E5-F27A-448A-946B-0152D8664138}"/>
              </a:ext>
            </a:extLst>
          </p:cNvPr>
          <p:cNvSpPr>
            <a:spLocks noGrp="1"/>
          </p:cNvSpPr>
          <p:nvPr>
            <p:ph type="title"/>
          </p:nvPr>
        </p:nvSpPr>
        <p:spPr/>
        <p:txBody>
          <a:bodyPr/>
          <a:lstStyle/>
          <a:p>
            <a:r>
              <a:rPr lang="en-US" err="1"/>
              <a:t>Isotopen</a:t>
            </a:r>
            <a:endParaRPr lang="en-GB"/>
          </a:p>
        </p:txBody>
      </p:sp>
      <p:sp>
        <p:nvSpPr>
          <p:cNvPr id="4" name="Footer Placeholder 3">
            <a:extLst>
              <a:ext uri="{FF2B5EF4-FFF2-40B4-BE49-F238E27FC236}">
                <a16:creationId xmlns:a16="http://schemas.microsoft.com/office/drawing/2014/main" id="{0AE9B06B-155A-473E-B459-A6E01A5769FD}"/>
              </a:ext>
            </a:extLst>
          </p:cNvPr>
          <p:cNvSpPr>
            <a:spLocks noGrp="1"/>
          </p:cNvSpPr>
          <p:nvPr>
            <p:ph type="ftr" sz="quarter" idx="11"/>
          </p:nvPr>
        </p:nvSpPr>
        <p:spPr/>
        <p:txBody>
          <a:bodyPr/>
          <a:lstStyle/>
          <a:p>
            <a:r>
              <a:rPr lang="en-US" dirty="0"/>
              <a:t>Module 1: </a:t>
            </a:r>
            <a:r>
              <a:rPr lang="en-US" dirty="0" err="1"/>
              <a:t>Fusie</a:t>
            </a:r>
            <a:r>
              <a:rPr lang="en-US" dirty="0"/>
              <a:t> Basis</a:t>
            </a:r>
            <a:endParaRPr lang="en-GB" dirty="0"/>
          </a:p>
        </p:txBody>
      </p:sp>
      <p:sp>
        <p:nvSpPr>
          <p:cNvPr id="5" name="Slide Number Placeholder 4">
            <a:extLst>
              <a:ext uri="{FF2B5EF4-FFF2-40B4-BE49-F238E27FC236}">
                <a16:creationId xmlns:a16="http://schemas.microsoft.com/office/drawing/2014/main" id="{88FBE0B8-02C1-4E92-B033-C268833AC6EB}"/>
              </a:ext>
            </a:extLst>
          </p:cNvPr>
          <p:cNvSpPr>
            <a:spLocks noGrp="1"/>
          </p:cNvSpPr>
          <p:nvPr>
            <p:ph type="sldNum" sz="quarter" idx="12"/>
          </p:nvPr>
        </p:nvSpPr>
        <p:spPr/>
        <p:txBody>
          <a:bodyPr/>
          <a:lstStyle/>
          <a:p>
            <a:fld id="{607FDA0D-75C2-4509-B589-D4A45AB8915E}" type="slidenum">
              <a:rPr lang="en-GB" smtClean="0"/>
              <a:t>9</a:t>
            </a:fld>
            <a:endParaRPr lang="en-GB"/>
          </a:p>
        </p:txBody>
      </p:sp>
      <p:pic>
        <p:nvPicPr>
          <p:cNvPr id="15" name="Content Placeholder 14" descr="Diagram, schematic&#10;&#10;Description automatically generated">
            <a:extLst>
              <a:ext uri="{FF2B5EF4-FFF2-40B4-BE49-F238E27FC236}">
                <a16:creationId xmlns:a16="http://schemas.microsoft.com/office/drawing/2014/main" id="{E04825B2-0599-40FD-ADA6-C8FC5DDF3F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33" y="1510982"/>
            <a:ext cx="3559965" cy="3840798"/>
          </a:xfrm>
        </p:spPr>
      </p:pic>
      <p:pic>
        <p:nvPicPr>
          <p:cNvPr id="17" name="Picture 16" descr="Schematic&#10;&#10;Description automatically generated with medium confidence">
            <a:extLst>
              <a:ext uri="{FF2B5EF4-FFF2-40B4-BE49-F238E27FC236}">
                <a16:creationId xmlns:a16="http://schemas.microsoft.com/office/drawing/2014/main" id="{8DB1EC2C-80B0-49B5-A27C-05987F09E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839" y="1510982"/>
            <a:ext cx="3559965" cy="3558785"/>
          </a:xfrm>
          <a:prstGeom prst="rect">
            <a:avLst/>
          </a:prstGeom>
        </p:spPr>
      </p:pic>
      <p:pic>
        <p:nvPicPr>
          <p:cNvPr id="18" name="Picture 17">
            <a:extLst>
              <a:ext uri="{FF2B5EF4-FFF2-40B4-BE49-F238E27FC236}">
                <a16:creationId xmlns:a16="http://schemas.microsoft.com/office/drawing/2014/main" id="{ADB45ED3-4DE2-41EB-BE0B-47FFBFA4DC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92445" y="1510981"/>
            <a:ext cx="3559964" cy="3558785"/>
          </a:xfrm>
          <a:prstGeom prst="rect">
            <a:avLst/>
          </a:prstGeom>
        </p:spPr>
      </p:pic>
      <p:sp>
        <p:nvSpPr>
          <p:cNvPr id="19" name="TextBox 18">
            <a:extLst>
              <a:ext uri="{FF2B5EF4-FFF2-40B4-BE49-F238E27FC236}">
                <a16:creationId xmlns:a16="http://schemas.microsoft.com/office/drawing/2014/main" id="{F399FE83-0134-4E28-BBBD-F1F92772579E}"/>
              </a:ext>
            </a:extLst>
          </p:cNvPr>
          <p:cNvSpPr txBox="1"/>
          <p:nvPr/>
        </p:nvSpPr>
        <p:spPr>
          <a:xfrm>
            <a:off x="1334231" y="5106058"/>
            <a:ext cx="2125967" cy="584775"/>
          </a:xfrm>
          <a:prstGeom prst="rect">
            <a:avLst/>
          </a:prstGeom>
          <a:noFill/>
        </p:spPr>
        <p:txBody>
          <a:bodyPr wrap="square" rtlCol="0">
            <a:spAutoFit/>
          </a:bodyPr>
          <a:lstStyle/>
          <a:p>
            <a:pPr algn="ctr"/>
            <a:r>
              <a:rPr lang="en-US" sz="3200" err="1">
                <a:solidFill>
                  <a:schemeClr val="bg1"/>
                </a:solidFill>
                <a:latin typeface="Tahoma" panose="020B0604030504040204" pitchFamily="34" charset="0"/>
                <a:ea typeface="Tahoma" panose="020B0604030504040204" pitchFamily="34" charset="0"/>
                <a:cs typeface="Tahoma" panose="020B0604030504040204" pitchFamily="34" charset="0"/>
              </a:rPr>
              <a:t>Waterstof</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39E4779-97C6-42F9-9E10-E2646C376BE9}"/>
              </a:ext>
            </a:extLst>
          </p:cNvPr>
          <p:cNvSpPr txBox="1"/>
          <p:nvPr/>
        </p:nvSpPr>
        <p:spPr>
          <a:xfrm>
            <a:off x="5171838" y="5106057"/>
            <a:ext cx="2125967" cy="584775"/>
          </a:xfrm>
          <a:prstGeom prst="rect">
            <a:avLst/>
          </a:prstGeom>
          <a:noFill/>
        </p:spPr>
        <p:txBody>
          <a:bodyPr wrap="square" rtlCol="0">
            <a:spAutoFit/>
          </a:bodyPr>
          <a:lstStyle/>
          <a:p>
            <a:pPr algn="ct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Deuterium</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47862604-AE90-4B26-876F-3DC8022C1F3B}"/>
              </a:ext>
            </a:extLst>
          </p:cNvPr>
          <p:cNvSpPr txBox="1"/>
          <p:nvPr/>
        </p:nvSpPr>
        <p:spPr>
          <a:xfrm>
            <a:off x="9009443" y="5106057"/>
            <a:ext cx="2125967" cy="584775"/>
          </a:xfrm>
          <a:prstGeom prst="rect">
            <a:avLst/>
          </a:prstGeom>
          <a:noFill/>
        </p:spPr>
        <p:txBody>
          <a:bodyPr wrap="square" rtlCol="0">
            <a:spAutoFit/>
          </a:bodyPr>
          <a:lstStyle/>
          <a:p>
            <a:pPr algn="ct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Tritium</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042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full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TotalTime>
  <Words>3077</Words>
  <Application>Microsoft Office PowerPoint</Application>
  <PresentationFormat>Widescreen</PresentationFormat>
  <Paragraphs>482</Paragraphs>
  <Slides>51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vt:lpstr>
      <vt:lpstr>Arial,Sans-Serif</vt:lpstr>
      <vt:lpstr>Calibri</vt:lpstr>
      <vt:lpstr>Calibri Light</vt:lpstr>
      <vt:lpstr>Cambria Math</vt:lpstr>
      <vt:lpstr>Myriad Pro</vt:lpstr>
      <vt:lpstr>Tahoma</vt:lpstr>
      <vt:lpstr>Standard slides</vt:lpstr>
      <vt:lpstr>Standard full background</vt:lpstr>
      <vt:lpstr>PowerPoint Presentation</vt:lpstr>
      <vt:lpstr>1.1 Energie en haar rol in onze wereld</vt:lpstr>
      <vt:lpstr>Klassikale opdracht 1.1</vt:lpstr>
      <vt:lpstr>Klassikale opdracht 1.1  - antwoorden </vt:lpstr>
      <vt:lpstr>Het energieprobleem</vt:lpstr>
      <vt:lpstr>Het energieprobleem</vt:lpstr>
      <vt:lpstr>1.2 Fusie in de Zon</vt:lpstr>
      <vt:lpstr>In het atoom</vt:lpstr>
      <vt:lpstr>Isotopen</vt:lpstr>
      <vt:lpstr>Atomen en ionen</vt:lpstr>
      <vt:lpstr>Lading</vt:lpstr>
      <vt:lpstr>Kernreacties</vt:lpstr>
      <vt:lpstr>De kernfusiereactie</vt:lpstr>
      <vt:lpstr>Klassikale opdracht 1.2</vt:lpstr>
      <vt:lpstr>Klassikale opdracht 1.2 – antwoorden </vt:lpstr>
      <vt:lpstr>Criteria voor fusie</vt:lpstr>
      <vt:lpstr>Criteria voor fusie</vt:lpstr>
      <vt:lpstr>1.3 Plasma</vt:lpstr>
      <vt:lpstr>Ionisatie vs faseovergang</vt:lpstr>
      <vt:lpstr>Plasma geleidt energie</vt:lpstr>
      <vt:lpstr>Voorbeelden van  plasmas</vt:lpstr>
      <vt:lpstr>Klassikale opdracht 1.3 – multiple choice</vt:lpstr>
      <vt:lpstr>Klassikale opdracht 1.3 – multiple choice</vt:lpstr>
      <vt:lpstr>Elektrisch veld</vt:lpstr>
      <vt:lpstr>Magnetisch veld</vt:lpstr>
      <vt:lpstr>Lading in een magnetisch veld</vt:lpstr>
      <vt:lpstr>Plasmaopsluiting</vt:lpstr>
      <vt:lpstr>Klassikale opdracht 1.4</vt:lpstr>
      <vt:lpstr>Klassikale opdracht 1.4 – antwoorden</vt:lpstr>
      <vt:lpstr>1.4 Een fusiereactor maken</vt:lpstr>
      <vt:lpstr>De tokamak</vt:lpstr>
      <vt:lpstr>Klassikale opdracht 1.5</vt:lpstr>
      <vt:lpstr>Klassikale opdracht 1.5 – antwoorden</vt:lpstr>
      <vt:lpstr>Klassikale opdracht 1.6</vt:lpstr>
      <vt:lpstr>Klassikale opdracht 1.6 – antwoorden </vt:lpstr>
      <vt:lpstr>Magnetische spoelen van een tokamak</vt:lpstr>
      <vt:lpstr>Klassikale opdracht 1.7</vt:lpstr>
      <vt:lpstr>Klassikale opdracht 1.7 – antwoorden </vt:lpstr>
      <vt:lpstr>Toroïdale-veld magneten</vt:lpstr>
      <vt:lpstr>Centrale solenoïde</vt:lpstr>
      <vt:lpstr>Magnetische grootheden</vt:lpstr>
      <vt:lpstr>Elektromotorische kracht (EMK)</vt:lpstr>
      <vt:lpstr>EMK &amp; Magnetische inductie</vt:lpstr>
      <vt:lpstr>Transformators</vt:lpstr>
      <vt:lpstr>Poloïdale-veld magneten</vt:lpstr>
      <vt:lpstr>Klassikale opdracht 1.8</vt:lpstr>
      <vt:lpstr>Klassikale opdracht 1.8 – antwoorden </vt:lpstr>
      <vt:lpstr>Magnetische opsluiting</vt:lpstr>
      <vt:lpstr>Meer leren over fusie?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Korteweg, Sander</dc:creator>
  <cp:lastModifiedBy>David Becker</cp:lastModifiedBy>
  <cp:revision>54</cp:revision>
  <dcterms:created xsi:type="dcterms:W3CDTF">2021-08-29T15:18:24Z</dcterms:created>
  <dcterms:modified xsi:type="dcterms:W3CDTF">2023-10-12T09:23:17Z</dcterms:modified>
</cp:coreProperties>
</file>